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drawings/drawing1.xml" ContentType="application/vnd.openxmlformats-officedocument.drawingml.chartshapes+xml"/>
  <Override PartName="/ppt/theme/themeOverride2.xml" ContentType="application/vnd.openxmlformats-officedocument.themeOverr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3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notesSlides/notesSlide4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8.xml" ContentType="application/vnd.openxmlformats-officedocument.presentationml.notesSlid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3197" r:id="rId4"/>
    <p:sldId id="3209" r:id="rId5"/>
    <p:sldId id="264" r:id="rId6"/>
    <p:sldId id="3210" r:id="rId7"/>
    <p:sldId id="258" r:id="rId8"/>
    <p:sldId id="3230" r:id="rId9"/>
    <p:sldId id="3224" r:id="rId10"/>
    <p:sldId id="263" r:id="rId11"/>
    <p:sldId id="265" r:id="rId12"/>
    <p:sldId id="3222" r:id="rId13"/>
    <p:sldId id="3221" r:id="rId14"/>
    <p:sldId id="3223" r:id="rId15"/>
    <p:sldId id="267" r:id="rId16"/>
    <p:sldId id="3207" r:id="rId17"/>
    <p:sldId id="3231" r:id="rId18"/>
    <p:sldId id="3201" r:id="rId19"/>
    <p:sldId id="3229" r:id="rId20"/>
    <p:sldId id="3206" r:id="rId21"/>
    <p:sldId id="3232" r:id="rId22"/>
    <p:sldId id="3211" r:id="rId23"/>
    <p:sldId id="266" r:id="rId24"/>
    <p:sldId id="3225" r:id="rId25"/>
    <p:sldId id="3227" r:id="rId26"/>
    <p:sldId id="3226" r:id="rId27"/>
    <p:sldId id="3204" r:id="rId28"/>
    <p:sldId id="3233" r:id="rId29"/>
    <p:sldId id="260" r:id="rId30"/>
  </p:sldIdLst>
  <p:sldSz cx="12192000" cy="6858000"/>
  <p:notesSz cx="6858000" cy="9144000"/>
  <p:embeddedFontLst>
    <p:embeddedFont>
      <p:font typeface="나눔바른고딕" panose="020B0600000101010101" charset="-127"/>
      <p:regular r:id="rId32"/>
      <p:bold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만든 이" initials="오전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E79"/>
    <a:srgbClr val="3078BA"/>
    <a:srgbClr val="EFEFF1"/>
    <a:srgbClr val="F37825"/>
    <a:srgbClr val="5197D7"/>
    <a:srgbClr val="FFFFFF"/>
    <a:srgbClr val="549ADA"/>
    <a:srgbClr val="ABABAB"/>
    <a:srgbClr val="D2B567"/>
    <a:srgbClr val="4F95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어두운 스타일 2 - 강조 1/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46" autoAdjust="0"/>
    <p:restoredTop sz="94614" autoAdjust="0"/>
  </p:normalViewPr>
  <p:slideViewPr>
    <p:cSldViewPr snapToGrid="0">
      <p:cViewPr varScale="1">
        <p:scale>
          <a:sx n="108" d="100"/>
          <a:sy n="108" d="100"/>
        </p:scale>
        <p:origin x="576" y="78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2400" dirty="0">
                <a:latin typeface="나눔바른고딕" panose="020B0600000101010101" charset="-127"/>
                <a:ea typeface="나눔바른고딕" panose="020B0600000101010101" charset="-127"/>
              </a:rPr>
              <a:t>프레젠테이션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프레젠테이션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DF4B-4C5F-883A-DEE2302EECAA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DF4B-4C5F-883A-DEE2302EECA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DF4B-4C5F-883A-DEE2302EECAA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4-DF4B-4C5F-883A-DEE2302EECAA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baseline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defRPr>
                    </a:pPr>
                    <a:fld id="{8D038D75-C814-4AB5-9CA5-DC17CEEB9E47}" type="PERCENTAGE">
                      <a:rPr lang="en-US" altLang="ko-KR" sz="140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>
                        <a:defRPr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defRPr>
                      </a:pPr>
                      <a:t>[백분율]</a:t>
                    </a:fld>
                    <a:endParaRPr lang="ko-KR" altLang="en-US"/>
                  </a:p>
                </c:rich>
              </c:tx>
              <c:numFmt formatCode="0.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DF4B-4C5F-883A-DEE2302EECAA}"/>
                </c:ext>
              </c:extLst>
            </c:dLbl>
            <c:dLbl>
              <c:idx val="2"/>
              <c:layout>
                <c:manualLayout>
                  <c:x val="6.3131872778330211E-2"/>
                  <c:y val="0.11765044659390132"/>
                </c:manualLayout>
              </c:layout>
              <c:tx>
                <c:rich>
                  <a:bodyPr/>
                  <a:lstStyle/>
                  <a:p>
                    <a:fld id="{993A471B-3F7A-4F03-BD9B-83DBF3504CB3}" type="PERCENTAGE">
                      <a:rPr lang="en-US" altLang="ko-KR">
                        <a:latin typeface="나눔바른고딕" panose="020B0600000101010101" charset="-127"/>
                        <a:ea typeface="나눔바른고딕" panose="020B0600000101010101" charset="-127"/>
                      </a:rPr>
                      <a:pPr/>
                      <a:t>[백분율]</a:t>
                    </a:fld>
                    <a:endParaRPr lang="ko-KR" altLang="en-US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DF4B-4C5F-883A-DEE2302EECAA}"/>
                </c:ext>
              </c:extLst>
            </c:dLbl>
            <c:dLbl>
              <c:idx val="3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baseline="0">
                        <a:ln>
                          <a:solidFill>
                            <a:srgbClr val="F37825"/>
                          </a:solidFill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defRPr>
                    </a:pPr>
                    <a:fld id="{5EDBF892-E4BC-4DCC-B7C1-10A57E6D8F0F}" type="PERCENTAGE">
                      <a:rPr lang="en-US" altLang="ko-KR" sz="140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>
                        <a:defRPr sz="1400" b="1">
                          <a:ln>
                            <a:solidFill>
                              <a:srgbClr val="F37825"/>
                            </a:solidFill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defRPr>
                      </a:pPr>
                      <a:t>[백분율]</a:t>
                    </a:fld>
                    <a:endParaRPr lang="ko-KR" altLang="en-US"/>
                  </a:p>
                </c:rich>
              </c:tx>
              <c:numFmt formatCode="0.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ln>
                        <a:solidFill>
                          <a:srgbClr val="F37825"/>
                        </a:solidFill>
                      </a:ln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DF4B-4C5F-883A-DEE2302EECAA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75.3</c:v>
                </c:pt>
                <c:pt idx="1">
                  <c:v>16.600000000000001</c:v>
                </c:pt>
                <c:pt idx="2">
                  <c:v>6.1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F4B-4C5F-883A-DEE2302EECAA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2400" dirty="0">
                <a:latin typeface="나눔바른고딕" panose="020B0600000101010101" charset="-127"/>
                <a:ea typeface="나눔바른고딕" panose="020B0600000101010101" charset="-127"/>
              </a:rPr>
              <a:t>면접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면접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7C1-4E89-943E-94C106025118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7C1-4E89-943E-94C106025118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7C1-4E89-943E-94C106025118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7C1-4E89-943E-94C106025118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baseline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defRPr>
                    </a:pPr>
                    <a:fld id="{40A52AA1-6175-492D-AE3C-AC9805CDDC60}" type="PERCENTAGE">
                      <a:rPr lang="en-US" altLang="ko-KR" sz="140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>
                        <a:defRPr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defRPr>
                      </a:pPr>
                      <a:t>[백분율]</a:t>
                    </a:fld>
                    <a:endParaRPr lang="ko-KR" altLang="en-US"/>
                  </a:p>
                </c:rich>
              </c:tx>
              <c:numFmt formatCode="0.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07C1-4E89-943E-94C106025118}"/>
                </c:ext>
              </c:extLst>
            </c:dLbl>
            <c:dLbl>
              <c:idx val="2"/>
              <c:layout>
                <c:manualLayout>
                  <c:x val="8.751012246238643E-2"/>
                  <c:y val="0.15283483680498605"/>
                </c:manualLayout>
              </c:layout>
              <c:tx>
                <c:rich>
                  <a:bodyPr/>
                  <a:lstStyle/>
                  <a:p>
                    <a:fld id="{D14CD9F1-0E2E-400E-8E9D-3DA62CE1FBED}" type="PERCENTAGE">
                      <a:rPr lang="en-US" altLang="ko-KR">
                        <a:latin typeface="나눔바른고딕" panose="020B0600000101010101" charset="-127"/>
                        <a:ea typeface="나눔바른고딕" panose="020B0600000101010101" charset="-127"/>
                      </a:rPr>
                      <a:pPr/>
                      <a:t>[백분율]</a:t>
                    </a:fld>
                    <a:endParaRPr lang="ko-KR" altLang="en-US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07C1-4E89-943E-94C106025118}"/>
                </c:ext>
              </c:extLst>
            </c:dLbl>
            <c:dLbl>
              <c:idx val="3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baseline="0">
                        <a:ln>
                          <a:solidFill>
                            <a:srgbClr val="F37825"/>
                          </a:solidFill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defRPr>
                    </a:pPr>
                    <a:fld id="{99D87C44-A485-41D3-AD38-F79626E7E023}" type="PERCENTAGE">
                      <a:rPr lang="en-US" altLang="ko-KR" sz="140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>
                        <a:defRPr sz="1400" b="1">
                          <a:ln>
                            <a:solidFill>
                              <a:srgbClr val="F37825"/>
                            </a:solidFill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defRPr>
                      </a:pPr>
                      <a:t>[백분율]</a:t>
                    </a:fld>
                    <a:endParaRPr lang="ko-KR" altLang="en-US"/>
                  </a:p>
                </c:rich>
              </c:tx>
              <c:numFmt formatCode="0.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ln>
                        <a:solidFill>
                          <a:srgbClr val="F37825"/>
                        </a:solidFill>
                      </a:ln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07C1-4E89-943E-94C106025118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부정적</c:v>
                </c:pt>
                <c:pt idx="1">
                  <c:v>별다른영향을주지않음</c:v>
                </c:pt>
                <c:pt idx="2">
                  <c:v>어느지역사투리냐에따라다름</c:v>
                </c:pt>
                <c:pt idx="3">
                  <c:v>긍정적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58.7</c:v>
                </c:pt>
                <c:pt idx="1">
                  <c:v>27.5</c:v>
                </c:pt>
                <c:pt idx="2">
                  <c:v>11.2</c:v>
                </c:pt>
                <c:pt idx="3">
                  <c:v>2.6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7C1-4E89-943E-94C106025118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2400" dirty="0">
                <a:latin typeface="나눔바른고딕" panose="020B0600000101010101" charset="-127"/>
                <a:ea typeface="나눔바른고딕" panose="020B0600000101010101" charset="-127"/>
              </a:rPr>
              <a:t>웃어른과의 만남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웃어른과의 만남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967-4232-A060-A2D9269EF63A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967-4232-A060-A2D9269EF63A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967-4232-A060-A2D9269EF63A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967-4232-A060-A2D9269EF63A}"/>
              </c:ext>
            </c:extLst>
          </c:dPt>
          <c:dLbls>
            <c:dLbl>
              <c:idx val="0"/>
              <c:layout>
                <c:manualLayout>
                  <c:x val="-0.16113311150130721"/>
                  <c:y val="0.18965664893319098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baseline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defRPr>
                    </a:pPr>
                    <a:fld id="{07B7A5EB-7FCF-43FC-A6A7-0086B230548C}" type="PERCENTAGE">
                      <a:rPr lang="en-US" altLang="ko-KR" sz="140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>
                        <a:defRPr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defRPr>
                      </a:pPr>
                      <a:t>[백분율]</a:t>
                    </a:fld>
                    <a:endParaRPr lang="ko-KR" altLang="en-US"/>
                  </a:p>
                </c:rich>
              </c:tx>
              <c:numFmt formatCode="0.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0967-4232-A060-A2D9269EF63A}"/>
                </c:ext>
              </c:extLst>
            </c:dLbl>
            <c:dLbl>
              <c:idx val="2"/>
              <c:layout>
                <c:manualLayout>
                  <c:x val="0.11202814422566643"/>
                  <c:y val="0.18700873255936221"/>
                </c:manualLayout>
              </c:layout>
              <c:tx>
                <c:rich>
                  <a:bodyPr/>
                  <a:lstStyle/>
                  <a:p>
                    <a:fld id="{0FC1ECE8-B8B6-4DF8-8E23-9FB9AC1229C1}" type="PERCENTAGE">
                      <a:rPr lang="en-US" altLang="ko-KR">
                        <a:latin typeface="나눔바른고딕" panose="020B0600000101010101" charset="-127"/>
                        <a:ea typeface="나눔바른고딕" panose="020B0600000101010101" charset="-127"/>
                      </a:rPr>
                      <a:pPr/>
                      <a:t>[백분율]</a:t>
                    </a:fld>
                    <a:endParaRPr lang="ko-KR" altLang="en-US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0967-4232-A060-A2D9269EF63A}"/>
                </c:ext>
              </c:extLst>
            </c:dLbl>
            <c:dLbl>
              <c:idx val="3"/>
              <c:layout>
                <c:manualLayout>
                  <c:x val="3.4472533050169479E-2"/>
                  <c:y val="0.19104781678789096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baseline="0">
                        <a:ln>
                          <a:solidFill>
                            <a:srgbClr val="F37825"/>
                          </a:solidFill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defRPr>
                    </a:pPr>
                    <a:fld id="{076F0DA1-4580-4601-99AB-95AFF23F8FAF}" type="PERCENTAGE">
                      <a:rPr lang="en-US" altLang="ko-KR" sz="140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>
                        <a:defRPr sz="1400" b="1">
                          <a:ln>
                            <a:solidFill>
                              <a:srgbClr val="F37825"/>
                            </a:solidFill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defRPr>
                      </a:pPr>
                      <a:t>[백분율]</a:t>
                    </a:fld>
                    <a:endParaRPr lang="ko-KR" altLang="en-US"/>
                  </a:p>
                </c:rich>
              </c:tx>
              <c:numFmt formatCode="0.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ln>
                        <a:solidFill>
                          <a:srgbClr val="F37825"/>
                        </a:solidFill>
                      </a:ln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0967-4232-A060-A2D9269EF63A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부정적</c:v>
                </c:pt>
                <c:pt idx="1">
                  <c:v>별다른영향을주지않음</c:v>
                </c:pt>
                <c:pt idx="2">
                  <c:v>어느지역사투리냐에따라다름</c:v>
                </c:pt>
                <c:pt idx="3">
                  <c:v>긍정적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29.2</c:v>
                </c:pt>
                <c:pt idx="1">
                  <c:v>50</c:v>
                </c:pt>
                <c:pt idx="2">
                  <c:v>17.2</c:v>
                </c:pt>
                <c:pt idx="3">
                  <c:v>3.6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967-4232-A060-A2D9269EF63A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ko-KR" altLang="en-US" sz="2400" dirty="0">
                <a:latin typeface="나눔바른고딕" panose="020B0600000101010101" charset="-127"/>
                <a:ea typeface="나눔바른고딕" panose="020B0600000101010101" charset="-127"/>
              </a:rPr>
              <a:t>이성과의 첫 만남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웃어른과의 만남</c:v>
                </c:pt>
              </c:strCache>
            </c:strRef>
          </c:tx>
          <c:spPr>
            <a:solidFill>
              <a:schemeClr val="accent2"/>
            </a:solidFill>
          </c:spPr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DB8-487F-B9C8-74D86CAE48F6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DB8-487F-B9C8-74D86CAE48F6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DB8-487F-B9C8-74D86CAE48F6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BDB8-487F-B9C8-74D86CAE48F6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baseline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defRPr>
                    </a:pPr>
                    <a:fld id="{087F48E2-BE0F-4E01-9701-AE1E0CBBCA49}" type="PERCENTAGE">
                      <a:rPr lang="en-US" altLang="ko-KR" sz="140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>
                        <a:defRPr sz="1400" b="1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defRPr>
                      </a:pPr>
                      <a:t>[백분율]</a:t>
                    </a:fld>
                    <a:endParaRPr lang="ko-KR" altLang="en-US"/>
                  </a:p>
                </c:rich>
              </c:tx>
              <c:numFmt formatCode="0.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DB8-487F-B9C8-74D86CAE48F6}"/>
                </c:ext>
              </c:extLst>
            </c:dLbl>
            <c:dLbl>
              <c:idx val="2"/>
              <c:layout>
                <c:manualLayout>
                  <c:x val="0.1487405174758365"/>
                  <c:y val="0.13194016605124043"/>
                </c:manualLayout>
              </c:layout>
              <c:tx>
                <c:rich>
                  <a:bodyPr/>
                  <a:lstStyle/>
                  <a:p>
                    <a:fld id="{68F1238C-AAC7-45A8-910C-B95294ABE57A}" type="PERCENTAGE">
                      <a:rPr lang="en-US" altLang="ko-KR">
                        <a:latin typeface="나눔바른고딕" panose="020B0600000101010101" charset="-127"/>
                        <a:ea typeface="나눔바른고딕" panose="020B0600000101010101" charset="-127"/>
                      </a:rPr>
                      <a:pPr/>
                      <a:t>[백분율]</a:t>
                    </a:fld>
                    <a:endParaRPr lang="ko-KR" altLang="en-US"/>
                  </a:p>
                </c:rich>
              </c:tx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BDB8-487F-B9C8-74D86CAE48F6}"/>
                </c:ext>
              </c:extLst>
            </c:dLbl>
            <c:dLbl>
              <c:idx val="3"/>
              <c:layout>
                <c:manualLayout>
                  <c:x val="5.8329794186677546E-2"/>
                  <c:y val="0.15972413683454748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400" b="1" i="0" u="none" strike="noStrike" kern="1200" baseline="0">
                        <a:ln>
                          <a:solidFill>
                            <a:srgbClr val="F37825"/>
                          </a:solidFill>
                        </a:ln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n-lt"/>
                        <a:ea typeface="+mn-ea"/>
                        <a:cs typeface="+mn-cs"/>
                      </a:defRPr>
                    </a:pPr>
                    <a:fld id="{9BD94A04-EC12-411E-A33D-60FB04A6710B}" type="PERCENTAGE">
                      <a:rPr lang="en-US" altLang="ko-KR" sz="140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>
                        <a:defRPr sz="1400" b="1">
                          <a:ln>
                            <a:solidFill>
                              <a:srgbClr val="F37825"/>
                            </a:solidFill>
                          </a:ln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defRPr>
                      </a:pPr>
                      <a:t>[백분율]</a:t>
                    </a:fld>
                    <a:endParaRPr lang="ko-KR" altLang="en-US"/>
                  </a:p>
                </c:rich>
              </c:tx>
              <c:numFmt formatCode="0.0%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400" b="1" i="0" u="none" strike="noStrike" kern="1200" baseline="0">
                      <a:ln>
                        <a:solidFill>
                          <a:srgbClr val="F37825"/>
                        </a:solidFill>
                      </a:ln>
                      <a:solidFill>
                        <a:schemeClr val="bg1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BDB8-487F-B9C8-74D86CAE48F6}"/>
                </c:ext>
              </c:extLst>
            </c:dLbl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부정적</c:v>
                </c:pt>
                <c:pt idx="1">
                  <c:v>별다른영향을주지않음</c:v>
                </c:pt>
                <c:pt idx="2">
                  <c:v>어느지역사투리냐에따라다름</c:v>
                </c:pt>
                <c:pt idx="3">
                  <c:v>긍정적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20.3</c:v>
                </c:pt>
                <c:pt idx="1">
                  <c:v>50.5</c:v>
                </c:pt>
                <c:pt idx="2">
                  <c:v>22.1</c:v>
                </c:pt>
                <c:pt idx="3">
                  <c:v>7.1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BDB8-487F-B9C8-74D86CAE48F6}"/>
            </c:ext>
          </c:extLst>
        </c:ser>
        <c:dLbls>
          <c:dLblPos val="ctr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편하고 친근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96BEF79C-3A9C-4A94-91B4-06EB89ED7D50}" type="VALUE">
                      <a:rPr lang="en-US" altLang="ko-KR" smtClean="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6A87-455D-9E4E-665D827F2321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1400" b="1" i="0" u="none" strike="noStrike" kern="1200" baseline="0">
                        <a:solidFill>
                          <a:prstClr val="white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05EAE3D-DCAE-4449-A132-A21F2486BF28}" type="VALUE">
                      <a:rPr lang="en-US" altLang="ko-KR" sz="1400" smtClean="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400" b="1">
                          <a:solidFill>
                            <a:prstClr val="white"/>
                          </a:solidFill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1400" b="1" i="0" u="none" strike="noStrike" kern="1200" baseline="0">
                      <a:solidFill>
                        <a:prstClr val="white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A46F-4529-ABB3-EE85152BF8C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2015년</c:v>
                </c:pt>
                <c:pt idx="1">
                  <c:v>2010년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42.5</c:v>
                </c:pt>
                <c:pt idx="1">
                  <c:v>58.9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6F-4529-ABB3-EE85152BF8C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불편하고 어색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691C5C2-B0BC-4BAF-9A31-96120D863E8D}" type="VALUE">
                      <a:rPr lang="en-US" altLang="ko-KR" sz="1400" b="1" smtClean="0">
                        <a:solidFill>
                          <a:schemeClr val="bg1"/>
                        </a:solidFill>
                        <a:latin typeface="나눔바른고딕" panose="020B0600000101010101" charset="-127"/>
                        <a:ea typeface="나눔바른고딕" panose="020B0600000101010101" charset="-127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6A87-455D-9E4E-665D827F2321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1400" b="1" i="0" u="none" strike="noStrike" kern="1200" baseline="0">
                        <a:solidFill>
                          <a:prstClr val="white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7798DFED-C1CD-4240-943A-052D5D5017FD}" type="VALUE">
                      <a:rPr lang="en-US" altLang="ko-KR" sz="1400" b="1" smtClean="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400" b="1">
                          <a:solidFill>
                            <a:prstClr val="white"/>
                          </a:solidFill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1400" b="1" i="0" u="none" strike="noStrike" kern="1200" baseline="0">
                      <a:solidFill>
                        <a:prstClr val="white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A46F-4529-ABB3-EE85152BF8C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2015년</c:v>
                </c:pt>
                <c:pt idx="1">
                  <c:v>2010년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19.100000000000001</c:v>
                </c:pt>
                <c:pt idx="1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46F-4529-ABB3-EE85152BF8C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별 느낌 없다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fld id="{D88F12AE-E071-4ADA-B243-C90810C5BBFE}" type="VALUE">
                      <a:rPr lang="en-US" altLang="ko-KR" smtClean="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6A87-455D-9E4E-665D827F2321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 sz="1400" b="1" i="0" u="none" strike="noStrike" kern="1200" baseline="0">
                        <a:solidFill>
                          <a:prstClr val="white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63D180D-3885-4085-AB92-96118DE3F9B6}" type="VALUE">
                      <a:rPr lang="en-US" altLang="ko-KR" sz="1400" smtClean="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sz="1400" b="1">
                          <a:solidFill>
                            <a:prstClr val="white"/>
                          </a:solidFill>
                        </a:defRPr>
                      </a:pPr>
                      <a:t>[값]</a:t>
                    </a:fld>
                    <a:endParaRPr lang="ko-KR" alt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 sz="1400" b="1" i="0" u="none" strike="noStrike" kern="1200" baseline="0">
                      <a:solidFill>
                        <a:prstClr val="white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6-A46F-4529-ABB3-EE85152BF8C6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2015년</c:v>
                </c:pt>
                <c:pt idx="1">
                  <c:v>2010년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38.299999999999997</c:v>
                </c:pt>
                <c:pt idx="1">
                  <c:v>23.3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46F-4529-ABB3-EE85152BF8C6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67606976"/>
        <c:axId val="567608944"/>
      </c:barChart>
      <c:catAx>
        <c:axId val="5676069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67608944"/>
        <c:crosses val="autoZero"/>
        <c:auto val="1"/>
        <c:lblAlgn val="ctr"/>
        <c:lblOffset val="100"/>
        <c:noMultiLvlLbl val="0"/>
      </c:catAx>
      <c:valAx>
        <c:axId val="567608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7606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언제어디서나무방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1"/>
              <c:tx>
                <c:rich>
                  <a:bodyPr/>
                  <a:lstStyle/>
                  <a:p>
                    <a:fld id="{96BEF79C-3A9C-4A94-91B4-06EB89ED7D50}" type="VALUE">
                      <a:rPr lang="en-US" altLang="ko-KR" smtClean="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F86E-43D1-985A-755D37CFCF7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2015년</c:v>
                </c:pt>
                <c:pt idx="1">
                  <c:v>2010년</c:v>
                </c:pt>
                <c:pt idx="2">
                  <c:v>2005년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19</c:v>
                </c:pt>
                <c:pt idx="1">
                  <c:v>28.3</c:v>
                </c:pt>
                <c:pt idx="2">
                  <c:v>24.2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6E-43D1-985A-755D37CFCF7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때와 장소에 따라 구분하여 사용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1"/>
              <c:tx>
                <c:rich>
                  <a:bodyPr/>
                  <a:lstStyle/>
                  <a:p>
                    <a:fld id="{D691C5C2-B0BC-4BAF-9A31-96120D863E8D}" type="VALUE">
                      <a:rPr lang="en-US" altLang="ko-KR" sz="1400" b="1" smtClean="0">
                        <a:solidFill>
                          <a:schemeClr val="bg1"/>
                        </a:solidFill>
                        <a:latin typeface="나눔바른고딕" panose="020B0600000101010101" charset="-127"/>
                        <a:ea typeface="나눔바른고딕" panose="020B0600000101010101" charset="-127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F86E-43D1-985A-755D37CFCF7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2015년</c:v>
                </c:pt>
                <c:pt idx="1">
                  <c:v>2010년</c:v>
                </c:pt>
                <c:pt idx="2">
                  <c:v>2005년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  <c:pt idx="0">
                  <c:v>39</c:v>
                </c:pt>
                <c:pt idx="1">
                  <c:v>28.2</c:v>
                </c:pt>
                <c:pt idx="2">
                  <c:v>47.8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86E-43D1-985A-755D37CFCF7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사투리 사용 자제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dLbl>
              <c:idx val="1"/>
              <c:tx>
                <c:rich>
                  <a:bodyPr/>
                  <a:lstStyle/>
                  <a:p>
                    <a:fld id="{D88F12AE-E071-4ADA-B243-C90810C5BBFE}" type="VALUE">
                      <a:rPr lang="en-US" altLang="ko-KR" smtClean="0">
                        <a:latin typeface="나눔바른고딕" panose="020B0600000101010101" charset="-127"/>
                        <a:ea typeface="나눔바른고딕" panose="020B0600000101010101" charset="-127"/>
                      </a:rPr>
                      <a:pPr/>
                      <a:t>[값]</a:t>
                    </a:fld>
                    <a:endParaRPr lang="ko-KR" altLang="en-US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F86E-43D1-985A-755D37CFCF7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2015년</c:v>
                </c:pt>
                <c:pt idx="1">
                  <c:v>2010년</c:v>
                </c:pt>
                <c:pt idx="2">
                  <c:v>2005년</c:v>
                </c:pt>
              </c:strCache>
            </c:strRef>
          </c:cat>
          <c:val>
            <c:numRef>
              <c:f>Sheet1!$D$2:$D$4</c:f>
              <c:numCache>
                <c:formatCode>General</c:formatCode>
                <c:ptCount val="3"/>
                <c:pt idx="0">
                  <c:v>31.4</c:v>
                </c:pt>
                <c:pt idx="1">
                  <c:v>28.4</c:v>
                </c:pt>
                <c:pt idx="2">
                  <c:v>20.8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86E-43D1-985A-755D37CFCF79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별 생각 없다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2015년</c:v>
                </c:pt>
                <c:pt idx="1">
                  <c:v>2010년</c:v>
                </c:pt>
                <c:pt idx="2">
                  <c:v>2005년</c:v>
                </c:pt>
              </c:strCache>
            </c:strRef>
          </c:cat>
          <c:val>
            <c:numRef>
              <c:f>Sheet1!$E$2:$E$4</c:f>
              <c:numCache>
                <c:formatCode>General</c:formatCode>
                <c:ptCount val="3"/>
                <c:pt idx="0">
                  <c:v>10.6</c:v>
                </c:pt>
                <c:pt idx="1">
                  <c:v>14.8</c:v>
                </c:pt>
                <c:pt idx="2">
                  <c:v>7.1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F86E-43D1-985A-755D37CFCF7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100"/>
        <c:axId val="567606976"/>
        <c:axId val="567608944"/>
      </c:barChart>
      <c:catAx>
        <c:axId val="5676069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567608944"/>
        <c:crosses val="autoZero"/>
        <c:auto val="1"/>
        <c:lblAlgn val="ctr"/>
        <c:lblOffset val="100"/>
        <c:noMultiLvlLbl val="0"/>
      </c:catAx>
      <c:valAx>
        <c:axId val="567608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7606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0.52546</cdr:x>
      <cdr:y>0.25329</cdr:y>
    </cdr:from>
    <cdr:to>
      <cdr:x>0.63425</cdr:x>
      <cdr:y>0.45063</cdr:y>
    </cdr:to>
    <cdr:cxnSp macro="">
      <cdr:nvCxnSpPr>
        <cdr:cNvPr id="3" name="직선 연결선 2">
          <a:extLst xmlns:a="http://schemas.openxmlformats.org/drawingml/2006/main">
            <a:ext uri="{FF2B5EF4-FFF2-40B4-BE49-F238E27FC236}">
              <a16:creationId xmlns:a16="http://schemas.microsoft.com/office/drawing/2014/main" id="{1BCFE0AB-2A6B-4596-8A1C-3E71530B73B4}"/>
            </a:ext>
          </a:extLst>
        </cdr:cNvPr>
        <cdr:cNvCxnSpPr/>
      </cdr:nvCxnSpPr>
      <cdr:spPr>
        <a:xfrm xmlns:a="http://schemas.openxmlformats.org/drawingml/2006/main" flipH="1">
          <a:off x="3034595" y="975202"/>
          <a:ext cx="628252" cy="759736"/>
        </a:xfrm>
        <a:prstGeom xmlns:a="http://schemas.openxmlformats.org/drawingml/2006/main" prst="line">
          <a:avLst/>
        </a:prstGeom>
        <a:ln xmlns:a="http://schemas.openxmlformats.org/drawingml/2006/main"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0.72404</cdr:x>
      <cdr:y>0.25329</cdr:y>
    </cdr:from>
    <cdr:to>
      <cdr:x>0.78626</cdr:x>
      <cdr:y>0.45063</cdr:y>
    </cdr:to>
    <cdr:cxnSp macro="">
      <cdr:nvCxnSpPr>
        <cdr:cNvPr id="5" name="직선 연결선 4">
          <a:extLst xmlns:a="http://schemas.openxmlformats.org/drawingml/2006/main">
            <a:ext uri="{FF2B5EF4-FFF2-40B4-BE49-F238E27FC236}">
              <a16:creationId xmlns:a16="http://schemas.microsoft.com/office/drawing/2014/main" id="{6F14D506-EF14-40B6-8731-7D0200037016}"/>
            </a:ext>
          </a:extLst>
        </cdr:cNvPr>
        <cdr:cNvCxnSpPr/>
      </cdr:nvCxnSpPr>
      <cdr:spPr>
        <a:xfrm xmlns:a="http://schemas.openxmlformats.org/drawingml/2006/main" flipH="1">
          <a:off x="4181417" y="975202"/>
          <a:ext cx="359304" cy="759736"/>
        </a:xfrm>
        <a:prstGeom xmlns:a="http://schemas.openxmlformats.org/drawingml/2006/main" prst="line">
          <a:avLst/>
        </a:prstGeom>
        <a:ln xmlns:a="http://schemas.openxmlformats.org/drawingml/2006/main"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0.83196</cdr:x>
      <cdr:y>0.25691</cdr:y>
    </cdr:from>
    <cdr:to>
      <cdr:x>0.83196</cdr:x>
      <cdr:y>0.45063</cdr:y>
    </cdr:to>
    <cdr:cxnSp macro="">
      <cdr:nvCxnSpPr>
        <cdr:cNvPr id="7" name="직선 연결선 6">
          <a:extLst xmlns:a="http://schemas.openxmlformats.org/drawingml/2006/main">
            <a:ext uri="{FF2B5EF4-FFF2-40B4-BE49-F238E27FC236}">
              <a16:creationId xmlns:a16="http://schemas.microsoft.com/office/drawing/2014/main" id="{3E8EA8A5-316E-4F3F-9369-656B67A8C44A}"/>
            </a:ext>
          </a:extLst>
        </cdr:cNvPr>
        <cdr:cNvCxnSpPr/>
      </cdr:nvCxnSpPr>
      <cdr:spPr>
        <a:xfrm xmlns:a="http://schemas.openxmlformats.org/drawingml/2006/main">
          <a:off x="4804648" y="989102"/>
          <a:ext cx="0" cy="745836"/>
        </a:xfrm>
        <a:prstGeom xmlns:a="http://schemas.openxmlformats.org/drawingml/2006/main" prst="line">
          <a:avLst/>
        </a:prstGeom>
        <a:ln xmlns:a="http://schemas.openxmlformats.org/drawingml/2006/main"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png>
</file>

<file path=ppt/media/image10.jpeg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바른고딕" panose="020B0600000101010101" charset="-127"/>
                <a:ea typeface="나눔바른고딕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바른고딕" panose="020B0600000101010101" charset="-127"/>
                <a:ea typeface="나눔바른고딕" panose="020B0600000101010101" charset="-127"/>
              </a:defRPr>
            </a:lvl1pPr>
          </a:lstStyle>
          <a:p>
            <a:fld id="{49A003BC-2609-4BAA-B07C-0CAE98AAA5D8}" type="datetimeFigureOut">
              <a:rPr lang="ko-KR" altLang="en-US" smtClean="0"/>
              <a:pPr/>
              <a:t>2019-08-19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바른고딕" panose="020B0600000101010101" charset="-127"/>
                <a:ea typeface="나눔바른고딕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바른고딕" panose="020B0600000101010101" charset="-127"/>
                <a:ea typeface="나눔바른고딕" panose="020B0600000101010101" charset="-127"/>
              </a:defRPr>
            </a:lvl1pPr>
          </a:lstStyle>
          <a:p>
            <a:fld id="{97B22161-2BF4-4B49-8267-84F13D0FCF0C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8696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바른고딕" panose="020B0600000101010101" charset="-127"/>
        <a:ea typeface="나눔바른고딕" panose="020B0600000101010101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바른고딕" panose="020B0600000101010101" charset="-127"/>
        <a:ea typeface="나눔바른고딕" panose="020B0600000101010101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바른고딕" panose="020B0600000101010101" charset="-127"/>
        <a:ea typeface="나눔바른고딕" panose="020B0600000101010101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바른고딕" panose="020B0600000101010101" charset="-127"/>
        <a:ea typeface="나눔바른고딕" panose="020B0600000101010101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바른고딕" panose="020B0600000101010101" charset="-127"/>
        <a:ea typeface="나눔바른고딕" panose="020B0600000101010101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8174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0384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6304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22161-2BF4-4B49-8267-84F13D0FCF0C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2009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756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22161-2BF4-4B49-8267-84F13D0FCF0C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60185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22161-2BF4-4B49-8267-84F13D0FCF0C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1748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02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BC7-EB36-4ABB-9E34-FED9FCA861FE}" type="datetimeFigureOut">
              <a:rPr lang="ko-KR" altLang="en-US" smtClean="0"/>
              <a:t>2019-08-19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0ED1-0F65-47CA-867C-3616ED6FA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749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BC7-EB36-4ABB-9E34-FED9FCA861FE}" type="datetimeFigureOut">
              <a:rPr lang="ko-KR" altLang="en-US" smtClean="0"/>
              <a:t>2019-08-19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0ED1-0F65-47CA-867C-3616ED6FA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172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BC7-EB36-4ABB-9E34-FED9FCA861FE}" type="datetimeFigureOut">
              <a:rPr lang="ko-KR" altLang="en-US" smtClean="0"/>
              <a:t>2019-08-19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0ED1-0F65-47CA-867C-3616ED6FA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9925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BC7-EB36-4ABB-9E34-FED9FCA861FE}" type="datetimeFigureOut">
              <a:rPr lang="ko-KR" altLang="en-US" smtClean="0"/>
              <a:t>2019-08-19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0ED1-0F65-47CA-867C-3616ED6FA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880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BC7-EB36-4ABB-9E34-FED9FCA861FE}" type="datetimeFigureOut">
              <a:rPr lang="ko-KR" altLang="en-US" smtClean="0"/>
              <a:t>2019-08-19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0ED1-0F65-47CA-867C-3616ED6FA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7066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BC7-EB36-4ABB-9E34-FED9FCA861FE}" type="datetimeFigureOut">
              <a:rPr lang="ko-KR" altLang="en-US" smtClean="0"/>
              <a:t>2019-08-19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0ED1-0F65-47CA-867C-3616ED6FA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95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BC7-EB36-4ABB-9E34-FED9FCA861FE}" type="datetimeFigureOut">
              <a:rPr lang="ko-KR" altLang="en-US" smtClean="0"/>
              <a:t>2019-08-19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0ED1-0F65-47CA-867C-3616ED6FA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0370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BC7-EB36-4ABB-9E34-FED9FCA861FE}" type="datetimeFigureOut">
              <a:rPr lang="ko-KR" altLang="en-US" smtClean="0"/>
              <a:t>2019-08-19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0ED1-0F65-47CA-867C-3616ED6FA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016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BC7-EB36-4ABB-9E34-FED9FCA861FE}" type="datetimeFigureOut">
              <a:rPr lang="ko-KR" altLang="en-US" smtClean="0"/>
              <a:t>2019-08-19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0ED1-0F65-47CA-867C-3616ED6FA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998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BC7-EB36-4ABB-9E34-FED9FCA861FE}" type="datetimeFigureOut">
              <a:rPr lang="ko-KR" altLang="en-US" smtClean="0"/>
              <a:t>2019-08-19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0ED1-0F65-47CA-867C-3616ED6FA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694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9BC7-EB36-4ABB-9E34-FED9FCA861FE}" type="datetimeFigureOut">
              <a:rPr lang="ko-KR" altLang="en-US" smtClean="0"/>
              <a:t>2019-08-19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9F0ED1-0F65-47CA-867C-3616ED6FA5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78822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0000101010101" charset="-127"/>
                <a:ea typeface="나눔바른고딕" panose="020B0600000101010101" charset="-127"/>
              </a:defRPr>
            </a:lvl1pPr>
          </a:lstStyle>
          <a:p>
            <a:fld id="{78249BC7-EB36-4ABB-9E34-FED9FCA861FE}" type="datetimeFigureOut">
              <a:rPr lang="ko-KR" altLang="en-US" smtClean="0"/>
              <a:pPr/>
              <a:t>2019-08-19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0000101010101" charset="-127"/>
                <a:ea typeface="나눔바른고딕" panose="020B0600000101010101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바른고딕" panose="020B0600000101010101" charset="-127"/>
                <a:ea typeface="나눔바른고딕" panose="020B0600000101010101" charset="-127"/>
              </a:defRPr>
            </a:lvl1pPr>
          </a:lstStyle>
          <a:p>
            <a:fld id="{789F0ED1-0F65-47CA-867C-3616ED6FA59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756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나눔바른고딕" panose="020B0600000101010101" charset="-127"/>
          <a:ea typeface="나눔바른고딕" panose="020B0600000101010101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나눔바른고딕" panose="020B0600000101010101" charset="-127"/>
          <a:ea typeface="나눔바른고딕" panose="020B0600000101010101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나눔바른고딕" panose="020B0600000101010101" charset="-127"/>
          <a:ea typeface="나눔바른고딕" panose="020B0600000101010101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나눔바른고딕" panose="020B0600000101010101" charset="-127"/>
          <a:ea typeface="나눔바른고딕" panose="020B0600000101010101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바른고딕" panose="020B0600000101010101" charset="-127"/>
          <a:ea typeface="나눔바른고딕" panose="020B0600000101010101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나눔바른고딕" panose="020B0600000101010101" charset="-127"/>
          <a:ea typeface="나눔바른고딕" panose="020B0600000101010101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openxmlformats.org/officeDocument/2006/relationships/tags" Target="../tags/tag31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image" Target="../media/image12.gif"/><Relationship Id="rId4" Type="http://schemas.openxmlformats.org/officeDocument/2006/relationships/image" Target="../media/image11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openxmlformats.org/officeDocument/2006/relationships/tags" Target="../tags/tag41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jpe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kim0419/SoundRecorder" TargetMode="External"/><Relationship Id="rId2" Type="http://schemas.openxmlformats.org/officeDocument/2006/relationships/hyperlink" Target="https://github.com/yatharthgarg/Speech-Accent-Recognition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youtube.com/" TargetMode="External"/><Relationship Id="rId4" Type="http://schemas.openxmlformats.org/officeDocument/2006/relationships/hyperlink" Target="https://www.korean.go.kr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3" Type="http://schemas.openxmlformats.org/officeDocument/2006/relationships/tags" Target="../tags/tag47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46.xml"/><Relationship Id="rId1" Type="http://schemas.openxmlformats.org/officeDocument/2006/relationships/tags" Target="../tags/tag45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chart" Target="../charts/chart4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7" Type="http://schemas.openxmlformats.org/officeDocument/2006/relationships/chart" Target="../charts/chart6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6" Type="http://schemas.openxmlformats.org/officeDocument/2006/relationships/chart" Target="../charts/chart5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17.xml"/><Relationship Id="rId7" Type="http://schemas.openxmlformats.org/officeDocument/2006/relationships/slideLayout" Target="../slideLayouts/slideLayout7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각 삼각형 10"/>
          <p:cNvSpPr/>
          <p:nvPr/>
        </p:nvSpPr>
        <p:spPr>
          <a:xfrm rot="16200000">
            <a:off x="7646962" y="2312960"/>
            <a:ext cx="4958865" cy="4131213"/>
          </a:xfrm>
          <a:prstGeom prst="rtTriangle">
            <a:avLst/>
          </a:prstGeom>
          <a:solidFill>
            <a:srgbClr val="F0EE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0" name="직각 삼각형 9"/>
          <p:cNvSpPr/>
          <p:nvPr/>
        </p:nvSpPr>
        <p:spPr>
          <a:xfrm rot="16200000">
            <a:off x="8287655" y="2953655"/>
            <a:ext cx="3369212" cy="4439477"/>
          </a:xfrm>
          <a:prstGeom prst="rtTriangl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9" name="직각 삼각형 8"/>
          <p:cNvSpPr/>
          <p:nvPr/>
        </p:nvSpPr>
        <p:spPr>
          <a:xfrm rot="16200000">
            <a:off x="8740110" y="3406108"/>
            <a:ext cx="2320148" cy="458363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7" name="직각 삼각형 6"/>
          <p:cNvSpPr/>
          <p:nvPr/>
        </p:nvSpPr>
        <p:spPr>
          <a:xfrm rot="5400000">
            <a:off x="-211961" y="211963"/>
            <a:ext cx="5514537" cy="509061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6" name="직각 삼각형 5"/>
          <p:cNvSpPr/>
          <p:nvPr/>
        </p:nvSpPr>
        <p:spPr>
          <a:xfrm rot="5400000">
            <a:off x="330496" y="-330493"/>
            <a:ext cx="3922644" cy="4583634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" name="직각 삼각형 4"/>
          <p:cNvSpPr/>
          <p:nvPr/>
        </p:nvSpPr>
        <p:spPr>
          <a:xfrm rot="5400000">
            <a:off x="1019609" y="-1019608"/>
            <a:ext cx="2544417" cy="4583634"/>
          </a:xfrm>
          <a:prstGeom prst="rtTriangle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8" name="직각 삼각형 7"/>
          <p:cNvSpPr/>
          <p:nvPr/>
        </p:nvSpPr>
        <p:spPr>
          <a:xfrm rot="16200000">
            <a:off x="9390231" y="4056229"/>
            <a:ext cx="1019908" cy="4583633"/>
          </a:xfrm>
          <a:prstGeom prst="rtTriangle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60366" y="5425498"/>
            <a:ext cx="1145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n>
                  <a:solidFill>
                    <a:srgbClr val="1F4E79">
                      <a:alpha val="15000"/>
                    </a:srgbClr>
                  </a:solidFill>
                </a:ln>
                <a:solidFill>
                  <a:srgbClr val="1F4E79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for(Man)</a:t>
            </a:r>
            <a:endParaRPr lang="ko-KR" altLang="en-US" dirty="0">
              <a:ln>
                <a:solidFill>
                  <a:srgbClr val="1F4E79">
                    <a:alpha val="15000"/>
                  </a:srgbClr>
                </a:solidFill>
              </a:ln>
              <a:solidFill>
                <a:srgbClr val="1F4E79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C9F76E-B758-4B8C-B0FA-9E6483736A86}"/>
              </a:ext>
            </a:extLst>
          </p:cNvPr>
          <p:cNvSpPr txBox="1"/>
          <p:nvPr/>
        </p:nvSpPr>
        <p:spPr>
          <a:xfrm>
            <a:off x="3030269" y="1963872"/>
            <a:ext cx="7572907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5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0000101010101" charset="-127"/>
                <a:ea typeface="나눔바른고딕" panose="020B0600000101010101" charset="-127"/>
                <a:cs typeface="KoPubWorld돋움체_Pro Bold" panose="00000800000000000000" pitchFamily="50" charset="-127"/>
              </a:rPr>
              <a:t>딥러닝 기반 지역별 사투리</a:t>
            </a:r>
            <a:endParaRPr lang="en-US" altLang="ko-KR" sz="5500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0000101010101" charset="-127"/>
              <a:ea typeface="나눔바른고딕" panose="020B0600000101010101" charset="-127"/>
              <a:cs typeface="KoPubWorld돋움체_Pro Bold" panose="00000800000000000000" pitchFamily="50" charset="-127"/>
            </a:endParaRPr>
          </a:p>
          <a:p>
            <a:pPr algn="ctr"/>
            <a:r>
              <a:rPr lang="ko-KR" altLang="en-US" sz="55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0000101010101" charset="-127"/>
                <a:ea typeface="나눔바른고딕" panose="020B0600000101010101" charset="-127"/>
                <a:cs typeface="KoPubWorld돋움체_Pro Bold" panose="00000800000000000000" pitchFamily="50" charset="-127"/>
              </a:rPr>
              <a:t>억양 유사도 분석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71319B8-6DBB-47B3-9E83-9640D1475269}"/>
              </a:ext>
            </a:extLst>
          </p:cNvPr>
          <p:cNvSpPr txBox="1"/>
          <p:nvPr/>
        </p:nvSpPr>
        <p:spPr>
          <a:xfrm>
            <a:off x="3782490" y="4122480"/>
            <a:ext cx="5737468" cy="83099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fontAlgn="base" latinLnBrk="0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0000101010101" charset="-127"/>
                <a:ea typeface="나눔바른고딕" panose="020B0600000101010101" charset="-127"/>
                <a:cs typeface="KoPubWorld돋움체_Pro Bold" panose="00000800000000000000" pitchFamily="50" charset="-127"/>
              </a:rPr>
              <a:t>음성분석을 활용하여 사용자의 지역별 사투리 </a:t>
            </a:r>
            <a:endParaRPr lang="en-US" altLang="ko-KR" sz="2400" dirty="0">
              <a:solidFill>
                <a:schemeClr val="tx1">
                  <a:lumMod val="75000"/>
                  <a:lumOff val="25000"/>
                </a:schemeClr>
              </a:solidFill>
              <a:latin typeface="나눔바른고딕" panose="020B0600000101010101" charset="-127"/>
              <a:ea typeface="나눔바른고딕" panose="020B0600000101010101" charset="-127"/>
              <a:cs typeface="KoPubWorld돋움체_Pro Bold" panose="00000800000000000000" pitchFamily="50" charset="-127"/>
            </a:endParaRPr>
          </a:p>
          <a:p>
            <a:pPr fontAlgn="base" latinLnBrk="0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0000101010101" charset="-127"/>
                <a:ea typeface="나눔바른고딕" panose="020B0600000101010101" charset="-127"/>
                <a:cs typeface="KoPubWorld돋움체_Pro Bold" panose="00000800000000000000" pitchFamily="50" charset="-127"/>
              </a:rPr>
              <a:t>억양 유사 정도를 구분해주는 어플리케이션</a:t>
            </a:r>
          </a:p>
        </p:txBody>
      </p:sp>
    </p:spTree>
    <p:extLst>
      <p:ext uri="{BB962C8B-B14F-4D97-AF65-F5344CB8AC3E}">
        <p14:creationId xmlns:p14="http://schemas.microsoft.com/office/powerpoint/2010/main" val="3043060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B0563510-353C-439A-A033-1B6F6F9052C1}"/>
              </a:ext>
            </a:extLst>
          </p:cNvPr>
          <p:cNvSpPr/>
          <p:nvPr/>
        </p:nvSpPr>
        <p:spPr>
          <a:xfrm>
            <a:off x="2138990" y="4562187"/>
            <a:ext cx="3415480" cy="439463"/>
          </a:xfrm>
          <a:prstGeom prst="rect">
            <a:avLst/>
          </a:prstGeom>
          <a:solidFill>
            <a:srgbClr val="1F4E79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951420A-1CC3-401B-A551-6E354264C1D9}"/>
              </a:ext>
            </a:extLst>
          </p:cNvPr>
          <p:cNvSpPr txBox="1"/>
          <p:nvPr/>
        </p:nvSpPr>
        <p:spPr>
          <a:xfrm>
            <a:off x="2138990" y="4583820"/>
            <a:ext cx="341548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defRPr>
            </a:lvl1pPr>
          </a:lstStyle>
          <a:p>
            <a:pPr algn="ctr"/>
            <a:r>
              <a:rPr lang="ko-KR" altLang="en-US" sz="2500" b="1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표준어 데이터</a:t>
            </a:r>
            <a:endParaRPr lang="ko-KR" altLang="en-US" sz="2500" b="1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B4C88CC-7A4E-4516-81C0-503155BD5A41}"/>
              </a:ext>
            </a:extLst>
          </p:cNvPr>
          <p:cNvSpPr txBox="1"/>
          <p:nvPr/>
        </p:nvSpPr>
        <p:spPr>
          <a:xfrm>
            <a:off x="3020643" y="5024495"/>
            <a:ext cx="1483113" cy="408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국립국어원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D01C34A-99AB-4043-87B7-54B0107A86BF}"/>
              </a:ext>
            </a:extLst>
          </p:cNvPr>
          <p:cNvSpPr txBox="1"/>
          <p:nvPr/>
        </p:nvSpPr>
        <p:spPr>
          <a:xfrm>
            <a:off x="3067931" y="5455393"/>
            <a:ext cx="1386658" cy="408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GIT HUB</a:t>
            </a:r>
            <a:endParaRPr lang="ko-KR" altLang="en-US" sz="20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7D08AD1-9EDF-4FB6-80DF-9CF41607E6E8}"/>
              </a:ext>
            </a:extLst>
          </p:cNvPr>
          <p:cNvSpPr/>
          <p:nvPr/>
        </p:nvSpPr>
        <p:spPr>
          <a:xfrm>
            <a:off x="6049023" y="4562187"/>
            <a:ext cx="3454335" cy="439463"/>
          </a:xfrm>
          <a:prstGeom prst="rect">
            <a:avLst/>
          </a:prstGeom>
          <a:solidFill>
            <a:srgbClr val="1F4E79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6A46770-2408-4B45-9289-C041B75BD8A7}"/>
              </a:ext>
            </a:extLst>
          </p:cNvPr>
          <p:cNvSpPr txBox="1"/>
          <p:nvPr/>
        </p:nvSpPr>
        <p:spPr>
          <a:xfrm>
            <a:off x="6049023" y="4583749"/>
            <a:ext cx="34543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400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</a:defRPr>
            </a:lvl1pPr>
          </a:lstStyle>
          <a:p>
            <a:pPr algn="ctr"/>
            <a:r>
              <a:rPr lang="ko-KR" altLang="en-US" sz="24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전라도 방언 데이터</a:t>
            </a:r>
            <a:endParaRPr lang="ko-KR" altLang="en-US" sz="24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41E1E5E-5C74-40AA-9631-7E3986E548BA}"/>
              </a:ext>
            </a:extLst>
          </p:cNvPr>
          <p:cNvSpPr txBox="1"/>
          <p:nvPr/>
        </p:nvSpPr>
        <p:spPr>
          <a:xfrm>
            <a:off x="6974055" y="5073717"/>
            <a:ext cx="139287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YOUTUBE</a:t>
            </a:r>
            <a:endParaRPr lang="ko-KR" altLang="en-US" sz="20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D5D3658-D145-43D6-82D8-C541506C346F}"/>
              </a:ext>
            </a:extLst>
          </p:cNvPr>
          <p:cNvSpPr txBox="1"/>
          <p:nvPr/>
        </p:nvSpPr>
        <p:spPr>
          <a:xfrm>
            <a:off x="7118573" y="5455392"/>
            <a:ext cx="11038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팟캐스트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B858CB1-D628-4F4C-AE54-D2BDC7F0D2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990" y="2117700"/>
            <a:ext cx="3415480" cy="935841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7D2F752-AED6-482A-A938-218D94CDFA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595" y="1446761"/>
            <a:ext cx="3781959" cy="268255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FBBECA9-20FD-477F-A37B-DB5E14BDA584}"/>
              </a:ext>
            </a:extLst>
          </p:cNvPr>
          <p:cNvSpPr txBox="1"/>
          <p:nvPr/>
        </p:nvSpPr>
        <p:spPr>
          <a:xfrm>
            <a:off x="3020643" y="6102243"/>
            <a:ext cx="1483113" cy="408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약 </a:t>
            </a:r>
            <a:r>
              <a:rPr lang="en-US" altLang="ko-KR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4000</a:t>
            </a:r>
            <a:r>
              <a:rPr lang="ko-KR" altLang="en-US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분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275CE21-E683-41E8-80E6-58C29F94F723}"/>
              </a:ext>
            </a:extLst>
          </p:cNvPr>
          <p:cNvSpPr txBox="1"/>
          <p:nvPr/>
        </p:nvSpPr>
        <p:spPr>
          <a:xfrm>
            <a:off x="6928933" y="6102242"/>
            <a:ext cx="1483113" cy="408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약 </a:t>
            </a:r>
            <a:r>
              <a:rPr lang="en-US" altLang="ko-KR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1000</a:t>
            </a:r>
            <a:r>
              <a:rPr lang="ko-KR" altLang="en-US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분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7DD85899-0732-41BC-9CBC-AD84F0C45F1B}"/>
              </a:ext>
            </a:extLst>
          </p:cNvPr>
          <p:cNvGrpSpPr/>
          <p:nvPr/>
        </p:nvGrpSpPr>
        <p:grpSpPr>
          <a:xfrm>
            <a:off x="404099" y="83182"/>
            <a:ext cx="2775378" cy="769441"/>
            <a:chOff x="413335" y="191242"/>
            <a:chExt cx="2775378" cy="769441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1E7C9B2-A312-4C00-8569-862EE54C3192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</a:t>
              </a:r>
              <a:endParaRPr lang="ko-KR" altLang="en-US" sz="4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A9DD699-39BA-4A2A-B1F5-3B0151CECE99}"/>
                </a:ext>
              </a:extLst>
            </p:cNvPr>
            <p:cNvSpPr txBox="1"/>
            <p:nvPr/>
          </p:nvSpPr>
          <p:spPr>
            <a:xfrm>
              <a:off x="839993" y="252798"/>
              <a:ext cx="23487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수집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91149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E0A9E44-F0D5-4FD1-842B-FAD9A6EB50FF}"/>
              </a:ext>
            </a:extLst>
          </p:cNvPr>
          <p:cNvGrpSpPr/>
          <p:nvPr/>
        </p:nvGrpSpPr>
        <p:grpSpPr>
          <a:xfrm>
            <a:off x="48390" y="2476442"/>
            <a:ext cx="5417983" cy="3735497"/>
            <a:chOff x="48390" y="2476442"/>
            <a:chExt cx="5417983" cy="3735497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6542F624-C708-4265-82B3-D7DB07C06C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390" y="2898634"/>
              <a:ext cx="5417983" cy="331330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sp>
          <p:nvSpPr>
            <p:cNvPr id="26" name="Text Placeholder 3">
              <a:extLst>
                <a:ext uri="{FF2B5EF4-FFF2-40B4-BE49-F238E27FC236}">
                  <a16:creationId xmlns:a16="http://schemas.microsoft.com/office/drawing/2014/main" id="{5F21CE60-354E-41D1-AE65-DA72A4A99847}"/>
                </a:ext>
              </a:extLst>
            </p:cNvPr>
            <p:cNvSpPr txBox="1">
              <a:spLocks/>
            </p:cNvSpPr>
            <p:nvPr/>
          </p:nvSpPr>
          <p:spPr>
            <a:xfrm>
              <a:off x="48390" y="2476442"/>
              <a:ext cx="5417983" cy="353943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2000" b="1" dirty="0">
                  <a:solidFill>
                    <a:schemeClr val="tx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변경 전</a:t>
              </a:r>
              <a:endParaRPr lang="en-US" altLang="ko-KR" sz="2000" b="1" dirty="0">
                <a:solidFill>
                  <a:schemeClr val="tx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BEFE6CFF-0520-4F3A-9308-54B714128D7D}"/>
              </a:ext>
            </a:extLst>
          </p:cNvPr>
          <p:cNvGrpSpPr/>
          <p:nvPr/>
        </p:nvGrpSpPr>
        <p:grpSpPr>
          <a:xfrm>
            <a:off x="6725627" y="2476014"/>
            <a:ext cx="5417983" cy="3735925"/>
            <a:chOff x="6774017" y="2476014"/>
            <a:chExt cx="5417983" cy="3735925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46DC2F57-F710-43D7-ABDC-72950049CE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74017" y="2898634"/>
              <a:ext cx="5417983" cy="3313305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/>
          </p:spPr>
        </p:pic>
        <p:sp>
          <p:nvSpPr>
            <p:cNvPr id="27" name="Text Placeholder 3">
              <a:extLst>
                <a:ext uri="{FF2B5EF4-FFF2-40B4-BE49-F238E27FC236}">
                  <a16:creationId xmlns:a16="http://schemas.microsoft.com/office/drawing/2014/main" id="{00C54CE2-5F50-4BC4-9A45-8316B04B3D4C}"/>
                </a:ext>
              </a:extLst>
            </p:cNvPr>
            <p:cNvSpPr txBox="1">
              <a:spLocks/>
            </p:cNvSpPr>
            <p:nvPr/>
          </p:nvSpPr>
          <p:spPr>
            <a:xfrm>
              <a:off x="6774017" y="2476014"/>
              <a:ext cx="5417983" cy="353943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2000" b="1" dirty="0">
                  <a:solidFill>
                    <a:schemeClr val="tx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변경 후</a:t>
              </a:r>
              <a:endParaRPr lang="en-US" altLang="ko-KR" sz="2000" b="1" dirty="0">
                <a:solidFill>
                  <a:schemeClr val="tx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</p:grpSp>
      <p:sp>
        <p:nvSpPr>
          <p:cNvPr id="14" name="Group 8">
            <a:extLst>
              <a:ext uri="{FF2B5EF4-FFF2-40B4-BE49-F238E27FC236}">
                <a16:creationId xmlns:a16="http://schemas.microsoft.com/office/drawing/2014/main" id="{0063E390-AF3E-4673-8132-ABE3B32E8FC1}"/>
              </a:ext>
            </a:extLst>
          </p:cNvPr>
          <p:cNvSpPr/>
          <p:nvPr/>
        </p:nvSpPr>
        <p:spPr>
          <a:xfrm>
            <a:off x="5529837" y="4365067"/>
            <a:ext cx="1139604" cy="311370"/>
          </a:xfrm>
          <a:custGeom>
            <a:avLst/>
            <a:gdLst>
              <a:gd name="connsiteX0" fmla="*/ 0 w 2955843"/>
              <a:gd name="connsiteY0" fmla="*/ 348736 h 1394942"/>
              <a:gd name="connsiteX1" fmla="*/ 2258372 w 2955843"/>
              <a:gd name="connsiteY1" fmla="*/ 348736 h 1394942"/>
              <a:gd name="connsiteX2" fmla="*/ 2258372 w 2955843"/>
              <a:gd name="connsiteY2" fmla="*/ 0 h 1394942"/>
              <a:gd name="connsiteX3" fmla="*/ 2955843 w 2955843"/>
              <a:gd name="connsiteY3" fmla="*/ 697471 h 1394942"/>
              <a:gd name="connsiteX4" fmla="*/ 2258372 w 2955843"/>
              <a:gd name="connsiteY4" fmla="*/ 1394942 h 1394942"/>
              <a:gd name="connsiteX5" fmla="*/ 2258372 w 2955843"/>
              <a:gd name="connsiteY5" fmla="*/ 1046207 h 1394942"/>
              <a:gd name="connsiteX6" fmla="*/ 0 w 2955843"/>
              <a:gd name="connsiteY6" fmla="*/ 1046207 h 1394942"/>
              <a:gd name="connsiteX7" fmla="*/ 0 w 2955843"/>
              <a:gd name="connsiteY7" fmla="*/ 348736 h 139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55843" h="1394942">
                <a:moveTo>
                  <a:pt x="0" y="348736"/>
                </a:moveTo>
                <a:lnTo>
                  <a:pt x="2258372" y="348736"/>
                </a:lnTo>
                <a:lnTo>
                  <a:pt x="2258372" y="0"/>
                </a:lnTo>
                <a:lnTo>
                  <a:pt x="2955843" y="697471"/>
                </a:lnTo>
                <a:lnTo>
                  <a:pt x="2258372" y="1394942"/>
                </a:lnTo>
                <a:lnTo>
                  <a:pt x="2258372" y="1046207"/>
                </a:lnTo>
                <a:lnTo>
                  <a:pt x="0" y="1046207"/>
                </a:lnTo>
                <a:lnTo>
                  <a:pt x="0" y="348736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0000" tIns="0" rIns="602735" bIns="0" numCol="1" spcCol="1270" anchor="ctr" anchorCtr="0">
            <a:noAutofit/>
          </a:bodyPr>
          <a:lstStyle/>
          <a:p>
            <a:pPr lvl="0" algn="ctr" defTabSz="355600">
              <a:lnSpc>
                <a:spcPct val="120000"/>
              </a:lnSpc>
              <a:spcAft>
                <a:spcPts val="0"/>
              </a:spcAft>
            </a:pPr>
            <a:endParaRPr lang="en-US" sz="2000" kern="120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7EC9561-4712-4E5C-BD41-627DA3893ADF}"/>
              </a:ext>
            </a:extLst>
          </p:cNvPr>
          <p:cNvSpPr txBox="1"/>
          <p:nvPr/>
        </p:nvSpPr>
        <p:spPr>
          <a:xfrm>
            <a:off x="4475018" y="4828871"/>
            <a:ext cx="3108038" cy="400110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멀티 밴드 노이즈 </a:t>
            </a:r>
            <a:r>
              <a:rPr lang="ko-KR" altLang="en-US" sz="2000" b="1" dirty="0" err="1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게이팅</a:t>
            </a:r>
            <a:endParaRPr lang="en-US" altLang="ko-KR" sz="2000" b="1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94DCEBC3-AE5D-4A22-BDEB-5B96C41C743A}"/>
              </a:ext>
            </a:extLst>
          </p:cNvPr>
          <p:cNvGrpSpPr/>
          <p:nvPr/>
        </p:nvGrpSpPr>
        <p:grpSpPr>
          <a:xfrm>
            <a:off x="404099" y="83182"/>
            <a:ext cx="3187350" cy="769441"/>
            <a:chOff x="413335" y="191242"/>
            <a:chExt cx="3187350" cy="769441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267AC52-A76B-4F76-999F-8F3FDB0603B1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FB07E43-B4D6-4C5C-8313-727E09DD6170}"/>
                </a:ext>
              </a:extLst>
            </p:cNvPr>
            <p:cNvSpPr txBox="1"/>
            <p:nvPr/>
          </p:nvSpPr>
          <p:spPr>
            <a:xfrm>
              <a:off x="839993" y="252798"/>
              <a:ext cx="27606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데이터 </a:t>
              </a:r>
              <a:r>
                <a:rPr lang="ko-KR" altLang="en-US" dirty="0" err="1">
                  <a:latin typeface="나눔바른고딕" panose="020B0600000101010101" charset="-127"/>
                  <a:ea typeface="나눔바른고딕" panose="020B0600000101010101" charset="-127"/>
                </a:rPr>
                <a:t>전처리</a:t>
              </a:r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sp>
        <p:nvSpPr>
          <p:cNvPr id="33" name="Group 12">
            <a:extLst>
              <a:ext uri="{FF2B5EF4-FFF2-40B4-BE49-F238E27FC236}">
                <a16:creationId xmlns:a16="http://schemas.microsoft.com/office/drawing/2014/main" id="{2F8F5D09-6558-4F51-BCBA-01BA4C5E0A3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74854" y="1442523"/>
            <a:ext cx="5693285" cy="70959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srgbClr val="EFEFF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직각 삼각형 33">
            <a:extLst>
              <a:ext uri="{FF2B5EF4-FFF2-40B4-BE49-F238E27FC236}">
                <a16:creationId xmlns:a16="http://schemas.microsoft.com/office/drawing/2014/main" id="{6218A694-2493-41F1-A13B-3EE8E54BEF22}"/>
              </a:ext>
            </a:extLst>
          </p:cNvPr>
          <p:cNvSpPr/>
          <p:nvPr/>
        </p:nvSpPr>
        <p:spPr>
          <a:xfrm flipH="1">
            <a:off x="5251965" y="1441498"/>
            <a:ext cx="616179" cy="697170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5" name="직각 삼각형 34">
            <a:extLst>
              <a:ext uri="{FF2B5EF4-FFF2-40B4-BE49-F238E27FC236}">
                <a16:creationId xmlns:a16="http://schemas.microsoft.com/office/drawing/2014/main" id="{1E3F33BE-EDE4-4C87-8E36-E36F6086657C}"/>
              </a:ext>
            </a:extLst>
          </p:cNvPr>
          <p:cNvSpPr/>
          <p:nvPr/>
        </p:nvSpPr>
        <p:spPr>
          <a:xfrm flipH="1">
            <a:off x="5599461" y="1442010"/>
            <a:ext cx="268684" cy="709591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6" name="文本占位符 6">
            <a:extLst>
              <a:ext uri="{FF2B5EF4-FFF2-40B4-BE49-F238E27FC236}">
                <a16:creationId xmlns:a16="http://schemas.microsoft.com/office/drawing/2014/main" id="{BB936256-6B90-4BA8-B104-B71A58F3B0D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72652" y="1632148"/>
            <a:ext cx="5002044" cy="341632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배경잡음 및 노이즈 제거</a:t>
            </a:r>
            <a:r>
              <a:rPr lang="en-US" altLang="ko-KR" sz="20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(</a:t>
            </a:r>
            <a:r>
              <a:rPr lang="en-US" altLang="ko-KR" sz="2000" kern="0" dirty="0" err="1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WavePad</a:t>
            </a:r>
            <a:r>
              <a:rPr lang="ko-KR" altLang="en-US" sz="20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사용</a:t>
            </a:r>
            <a:r>
              <a:rPr lang="en-US" altLang="ko-KR" sz="20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)</a:t>
            </a:r>
            <a:endParaRPr lang="en-US" altLang="zh-CN" sz="20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34086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760C3ED-390F-4744-8EF3-0E697835D190}"/>
              </a:ext>
            </a:extLst>
          </p:cNvPr>
          <p:cNvGrpSpPr/>
          <p:nvPr/>
        </p:nvGrpSpPr>
        <p:grpSpPr>
          <a:xfrm>
            <a:off x="548622" y="3787120"/>
            <a:ext cx="914400" cy="914400"/>
            <a:chOff x="401407" y="2801937"/>
            <a:chExt cx="914400" cy="91440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39B184EA-5052-47FC-BF58-1390EBE5B6FB}"/>
                </a:ext>
              </a:extLst>
            </p:cNvPr>
            <p:cNvSpPr/>
            <p:nvPr/>
          </p:nvSpPr>
          <p:spPr>
            <a:xfrm>
              <a:off x="401407" y="2801937"/>
              <a:ext cx="914400" cy="9144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6" name="직각 삼각형 25">
              <a:extLst>
                <a:ext uri="{FF2B5EF4-FFF2-40B4-BE49-F238E27FC236}">
                  <a16:creationId xmlns:a16="http://schemas.microsoft.com/office/drawing/2014/main" id="{E417B4A7-FCE6-4331-820E-6F19905C8705}"/>
                </a:ext>
              </a:extLst>
            </p:cNvPr>
            <p:cNvSpPr/>
            <p:nvPr/>
          </p:nvSpPr>
          <p:spPr>
            <a:xfrm flipH="1">
              <a:off x="401407" y="2801937"/>
              <a:ext cx="914400" cy="914400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7" name="직각 삼각형 26">
              <a:extLst>
                <a:ext uri="{FF2B5EF4-FFF2-40B4-BE49-F238E27FC236}">
                  <a16:creationId xmlns:a16="http://schemas.microsoft.com/office/drawing/2014/main" id="{3790E3ED-5FB0-4FD5-B835-01CA92D2A35F}"/>
                </a:ext>
              </a:extLst>
            </p:cNvPr>
            <p:cNvSpPr/>
            <p:nvPr/>
          </p:nvSpPr>
          <p:spPr>
            <a:xfrm flipH="1">
              <a:off x="417645" y="3088441"/>
              <a:ext cx="898161" cy="627896"/>
            </a:xfrm>
            <a:prstGeom prst="rtTriangle">
              <a:avLst/>
            </a:prstGeom>
            <a:solidFill>
              <a:srgbClr val="307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DBB9276-EE5D-499C-B92F-A9E477CA373E}"/>
                </a:ext>
              </a:extLst>
            </p:cNvPr>
            <p:cNvSpPr txBox="1"/>
            <p:nvPr/>
          </p:nvSpPr>
          <p:spPr>
            <a:xfrm>
              <a:off x="401407" y="3105248"/>
              <a:ext cx="9143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rPr>
                <a:t>CSV</a:t>
              </a:r>
              <a:endParaRPr lang="ko-KR" altLang="en-U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7B97F2CD-22F2-48FC-936E-2378C7D9D702}"/>
              </a:ext>
            </a:extLst>
          </p:cNvPr>
          <p:cNvGrpSpPr/>
          <p:nvPr/>
        </p:nvGrpSpPr>
        <p:grpSpPr>
          <a:xfrm>
            <a:off x="1406813" y="2780945"/>
            <a:ext cx="2061128" cy="2867821"/>
            <a:chOff x="1406813" y="2780945"/>
            <a:chExt cx="2061128" cy="2867821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7125F36F-08C8-4AA7-AF32-4D3469C06FE6}"/>
                </a:ext>
              </a:extLst>
            </p:cNvPr>
            <p:cNvGrpSpPr/>
            <p:nvPr/>
          </p:nvGrpSpPr>
          <p:grpSpPr>
            <a:xfrm>
              <a:off x="2553539" y="2780945"/>
              <a:ext cx="914402" cy="914400"/>
              <a:chOff x="401405" y="2801937"/>
              <a:chExt cx="914402" cy="914400"/>
            </a:xfrm>
          </p:grpSpPr>
          <p:sp>
            <p:nvSpPr>
              <p:cNvPr id="35" name="직사각형 34">
                <a:extLst>
                  <a:ext uri="{FF2B5EF4-FFF2-40B4-BE49-F238E27FC236}">
                    <a16:creationId xmlns:a16="http://schemas.microsoft.com/office/drawing/2014/main" id="{66683EEC-C04F-4665-AF55-E4C4C7181D18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6" name="직각 삼각형 35">
                <a:extLst>
                  <a:ext uri="{FF2B5EF4-FFF2-40B4-BE49-F238E27FC236}">
                    <a16:creationId xmlns:a16="http://schemas.microsoft.com/office/drawing/2014/main" id="{1358579B-9D6F-4405-A8AC-AA58E783FF18}"/>
                  </a:ext>
                </a:extLst>
              </p:cNvPr>
              <p:cNvSpPr/>
              <p:nvPr/>
            </p:nvSpPr>
            <p:spPr>
              <a:xfrm flipH="1">
                <a:off x="401407" y="2801937"/>
                <a:ext cx="914400" cy="9144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5A1AE94-88B8-499E-A6CE-685C104E9C38}"/>
                  </a:ext>
                </a:extLst>
              </p:cNvPr>
              <p:cNvSpPr txBox="1"/>
              <p:nvPr/>
            </p:nvSpPr>
            <p:spPr>
              <a:xfrm>
                <a:off x="401405" y="3088374"/>
                <a:ext cx="9144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경기도</a:t>
                </a:r>
              </a:p>
            </p:txBody>
          </p:sp>
        </p:grpSp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54F131EF-2FCD-455C-9130-6B3A72A96211}"/>
                </a:ext>
              </a:extLst>
            </p:cNvPr>
            <p:cNvGrpSpPr/>
            <p:nvPr/>
          </p:nvGrpSpPr>
          <p:grpSpPr>
            <a:xfrm>
              <a:off x="2540821" y="4734366"/>
              <a:ext cx="914400" cy="914400"/>
              <a:chOff x="401407" y="2801937"/>
              <a:chExt cx="914400" cy="914400"/>
            </a:xfrm>
          </p:grpSpPr>
          <p:sp>
            <p:nvSpPr>
              <p:cNvPr id="45" name="직사각형 44">
                <a:extLst>
                  <a:ext uri="{FF2B5EF4-FFF2-40B4-BE49-F238E27FC236}">
                    <a16:creationId xmlns:a16="http://schemas.microsoft.com/office/drawing/2014/main" id="{23C8FE8B-E25A-41B2-B897-73F4D9F3BCC7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7" name="직각 삼각형 46">
                <a:extLst>
                  <a:ext uri="{FF2B5EF4-FFF2-40B4-BE49-F238E27FC236}">
                    <a16:creationId xmlns:a16="http://schemas.microsoft.com/office/drawing/2014/main" id="{83D00333-9273-45A8-A10D-6DD7C74F5DAE}"/>
                  </a:ext>
                </a:extLst>
              </p:cNvPr>
              <p:cNvSpPr/>
              <p:nvPr/>
            </p:nvSpPr>
            <p:spPr>
              <a:xfrm flipH="1">
                <a:off x="417643" y="2801937"/>
                <a:ext cx="881923" cy="914400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3EA23E07-C58C-4F93-9AFE-1DA586990326}"/>
                  </a:ext>
                </a:extLst>
              </p:cNvPr>
              <p:cNvSpPr txBox="1"/>
              <p:nvPr/>
            </p:nvSpPr>
            <p:spPr>
              <a:xfrm>
                <a:off x="414125" y="3088374"/>
                <a:ext cx="88192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전라도</a:t>
                </a:r>
              </a:p>
            </p:txBody>
          </p:sp>
        </p:grpSp>
        <p:cxnSp>
          <p:nvCxnSpPr>
            <p:cNvPr id="12" name="연결선: 꺾임 11">
              <a:extLst>
                <a:ext uri="{FF2B5EF4-FFF2-40B4-BE49-F238E27FC236}">
                  <a16:creationId xmlns:a16="http://schemas.microsoft.com/office/drawing/2014/main" id="{695F3901-0417-416D-BF72-E40719D1F924}"/>
                </a:ext>
              </a:extLst>
            </p:cNvPr>
            <p:cNvCxnSpPr>
              <a:cxnSpLocks/>
              <a:endCxn id="35" idx="1"/>
            </p:cNvCxnSpPr>
            <p:nvPr/>
          </p:nvCxnSpPr>
          <p:spPr>
            <a:xfrm flipV="1">
              <a:off x="1406813" y="3238145"/>
              <a:ext cx="1146728" cy="974995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연결선: 꺾임 15">
              <a:extLst>
                <a:ext uri="{FF2B5EF4-FFF2-40B4-BE49-F238E27FC236}">
                  <a16:creationId xmlns:a16="http://schemas.microsoft.com/office/drawing/2014/main" id="{02BFD755-83F4-45CB-AE38-8A49A054C955}"/>
                </a:ext>
              </a:extLst>
            </p:cNvPr>
            <p:cNvCxnSpPr>
              <a:cxnSpLocks/>
              <a:endCxn id="45" idx="1"/>
            </p:cNvCxnSpPr>
            <p:nvPr/>
          </p:nvCxnSpPr>
          <p:spPr>
            <a:xfrm>
              <a:off x="1422465" y="4112462"/>
              <a:ext cx="1118356" cy="107910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D5C6AC76-D731-4941-8092-D263CCC1CB02}"/>
              </a:ext>
            </a:extLst>
          </p:cNvPr>
          <p:cNvGrpSpPr/>
          <p:nvPr/>
        </p:nvGrpSpPr>
        <p:grpSpPr>
          <a:xfrm>
            <a:off x="3438980" y="2323745"/>
            <a:ext cx="2459887" cy="3930439"/>
            <a:chOff x="3438980" y="2323745"/>
            <a:chExt cx="2459887" cy="3930439"/>
          </a:xfrm>
        </p:grpSpPr>
        <p:grpSp>
          <p:nvGrpSpPr>
            <p:cNvPr id="50" name="그룹 49">
              <a:extLst>
                <a:ext uri="{FF2B5EF4-FFF2-40B4-BE49-F238E27FC236}">
                  <a16:creationId xmlns:a16="http://schemas.microsoft.com/office/drawing/2014/main" id="{ED19C350-9109-4138-AC39-F3E965BCBBDB}"/>
                </a:ext>
              </a:extLst>
            </p:cNvPr>
            <p:cNvGrpSpPr/>
            <p:nvPr/>
          </p:nvGrpSpPr>
          <p:grpSpPr>
            <a:xfrm>
              <a:off x="4968229" y="2323745"/>
              <a:ext cx="914402" cy="914400"/>
              <a:chOff x="401405" y="2801937"/>
              <a:chExt cx="914402" cy="914400"/>
            </a:xfrm>
          </p:grpSpPr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9388B245-BF56-4922-A92B-5D5F173D1693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52" name="직각 삼각형 51">
                <a:extLst>
                  <a:ext uri="{FF2B5EF4-FFF2-40B4-BE49-F238E27FC236}">
                    <a16:creationId xmlns:a16="http://schemas.microsoft.com/office/drawing/2014/main" id="{4B021C92-3868-4ED2-83C6-C7D09F364391}"/>
                  </a:ext>
                </a:extLst>
              </p:cNvPr>
              <p:cNvSpPr/>
              <p:nvPr/>
            </p:nvSpPr>
            <p:spPr>
              <a:xfrm flipH="1">
                <a:off x="401407" y="2801937"/>
                <a:ext cx="914400" cy="9144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D55A7F24-7F6B-4B67-8C1A-E9DE5001D07B}"/>
                  </a:ext>
                </a:extLst>
              </p:cNvPr>
              <p:cNvSpPr txBox="1"/>
              <p:nvPr/>
            </p:nvSpPr>
            <p:spPr>
              <a:xfrm>
                <a:off x="401405" y="2997527"/>
                <a:ext cx="89990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55" name="그룹 54">
              <a:extLst>
                <a:ext uri="{FF2B5EF4-FFF2-40B4-BE49-F238E27FC236}">
                  <a16:creationId xmlns:a16="http://schemas.microsoft.com/office/drawing/2014/main" id="{C45850C2-BB6F-43AE-9548-87A7760F38B7}"/>
                </a:ext>
              </a:extLst>
            </p:cNvPr>
            <p:cNvGrpSpPr/>
            <p:nvPr/>
          </p:nvGrpSpPr>
          <p:grpSpPr>
            <a:xfrm>
              <a:off x="4968230" y="3329059"/>
              <a:ext cx="914400" cy="914400"/>
              <a:chOff x="401407" y="2801937"/>
              <a:chExt cx="914400" cy="914400"/>
            </a:xfrm>
          </p:grpSpPr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7FA665CE-6108-4329-920F-F8ED37AA5F53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57" name="직각 삼각형 56">
                <a:extLst>
                  <a:ext uri="{FF2B5EF4-FFF2-40B4-BE49-F238E27FC236}">
                    <a16:creationId xmlns:a16="http://schemas.microsoft.com/office/drawing/2014/main" id="{968A10E9-F3F6-4630-9F1D-AC81847FE0EB}"/>
                  </a:ext>
                </a:extLst>
              </p:cNvPr>
              <p:cNvSpPr/>
              <p:nvPr/>
            </p:nvSpPr>
            <p:spPr>
              <a:xfrm flipH="1">
                <a:off x="401407" y="2801937"/>
                <a:ext cx="914400" cy="9144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97677F3A-4B87-4215-86A6-72BB5C172E70}"/>
                  </a:ext>
                </a:extLst>
              </p:cNvPr>
              <p:cNvSpPr txBox="1"/>
              <p:nvPr/>
            </p:nvSpPr>
            <p:spPr>
              <a:xfrm>
                <a:off x="414127" y="2942980"/>
                <a:ext cx="88718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60" name="그룹 59">
              <a:extLst>
                <a:ext uri="{FF2B5EF4-FFF2-40B4-BE49-F238E27FC236}">
                  <a16:creationId xmlns:a16="http://schemas.microsoft.com/office/drawing/2014/main" id="{29CF2263-66B2-4AD2-BE87-BFA08619A71A}"/>
                </a:ext>
              </a:extLst>
            </p:cNvPr>
            <p:cNvGrpSpPr/>
            <p:nvPr/>
          </p:nvGrpSpPr>
          <p:grpSpPr>
            <a:xfrm>
              <a:off x="4984460" y="4329887"/>
              <a:ext cx="914407" cy="914400"/>
              <a:chOff x="401400" y="2801937"/>
              <a:chExt cx="914407" cy="914400"/>
            </a:xfrm>
          </p:grpSpPr>
          <p:sp>
            <p:nvSpPr>
              <p:cNvPr id="61" name="직사각형 60">
                <a:extLst>
                  <a:ext uri="{FF2B5EF4-FFF2-40B4-BE49-F238E27FC236}">
                    <a16:creationId xmlns:a16="http://schemas.microsoft.com/office/drawing/2014/main" id="{A34B3F73-5AE0-4831-8954-454B1BF7A067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3" name="직각 삼각형 62">
                <a:extLst>
                  <a:ext uri="{FF2B5EF4-FFF2-40B4-BE49-F238E27FC236}">
                    <a16:creationId xmlns:a16="http://schemas.microsoft.com/office/drawing/2014/main" id="{12FB6AB3-98B2-4ECE-BB86-7849AD83C9AD}"/>
                  </a:ext>
                </a:extLst>
              </p:cNvPr>
              <p:cNvSpPr/>
              <p:nvPr/>
            </p:nvSpPr>
            <p:spPr>
              <a:xfrm flipH="1">
                <a:off x="417644" y="2801937"/>
                <a:ext cx="881919" cy="914400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58D1D78-BE4C-419D-9018-4B89157D3798}"/>
                  </a:ext>
                </a:extLst>
              </p:cNvPr>
              <p:cNvSpPr txBox="1"/>
              <p:nvPr/>
            </p:nvSpPr>
            <p:spPr>
              <a:xfrm>
                <a:off x="401400" y="2966748"/>
                <a:ext cx="8819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65" name="그룹 64">
              <a:extLst>
                <a:ext uri="{FF2B5EF4-FFF2-40B4-BE49-F238E27FC236}">
                  <a16:creationId xmlns:a16="http://schemas.microsoft.com/office/drawing/2014/main" id="{7F7E4BD6-D50C-41AF-B1BE-E5DA367CAC22}"/>
                </a:ext>
              </a:extLst>
            </p:cNvPr>
            <p:cNvGrpSpPr/>
            <p:nvPr/>
          </p:nvGrpSpPr>
          <p:grpSpPr>
            <a:xfrm>
              <a:off x="4984467" y="5328580"/>
              <a:ext cx="914400" cy="925604"/>
              <a:chOff x="401407" y="2790733"/>
              <a:chExt cx="914400" cy="925604"/>
            </a:xfrm>
          </p:grpSpPr>
          <p:sp>
            <p:nvSpPr>
              <p:cNvPr id="66" name="직사각형 65">
                <a:extLst>
                  <a:ext uri="{FF2B5EF4-FFF2-40B4-BE49-F238E27FC236}">
                    <a16:creationId xmlns:a16="http://schemas.microsoft.com/office/drawing/2014/main" id="{9C94F41F-BFB6-4E35-B5F1-E23028A09AC5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8" name="직각 삼각형 67">
                <a:extLst>
                  <a:ext uri="{FF2B5EF4-FFF2-40B4-BE49-F238E27FC236}">
                    <a16:creationId xmlns:a16="http://schemas.microsoft.com/office/drawing/2014/main" id="{A74FA1DA-1EAE-4AB8-9FA2-7E69EBBC9D08}"/>
                  </a:ext>
                </a:extLst>
              </p:cNvPr>
              <p:cNvSpPr/>
              <p:nvPr/>
            </p:nvSpPr>
            <p:spPr>
              <a:xfrm flipH="1">
                <a:off x="417644" y="2790733"/>
                <a:ext cx="881921" cy="925604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1386D8DC-5D1A-45C8-A40E-49B144086AFC}"/>
                  </a:ext>
                </a:extLst>
              </p:cNvPr>
              <p:cNvSpPr txBox="1"/>
              <p:nvPr/>
            </p:nvSpPr>
            <p:spPr>
              <a:xfrm>
                <a:off x="426879" y="2945208"/>
                <a:ext cx="86567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cxnSp>
          <p:nvCxnSpPr>
            <p:cNvPr id="74" name="연결선: 꺾임 73">
              <a:extLst>
                <a:ext uri="{FF2B5EF4-FFF2-40B4-BE49-F238E27FC236}">
                  <a16:creationId xmlns:a16="http://schemas.microsoft.com/office/drawing/2014/main" id="{AACA66A4-3A19-4525-9441-ED12893A4784}"/>
                </a:ext>
              </a:extLst>
            </p:cNvPr>
            <p:cNvCxnSpPr>
              <a:cxnSpLocks/>
              <a:stCxn id="36" idx="1"/>
              <a:endCxn id="51" idx="1"/>
            </p:cNvCxnSpPr>
            <p:nvPr/>
          </p:nvCxnSpPr>
          <p:spPr>
            <a:xfrm flipV="1">
              <a:off x="3467941" y="2780945"/>
              <a:ext cx="1500290" cy="457200"/>
            </a:xfrm>
            <a:prstGeom prst="bentConnector3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6" name="연결선: 꺾임 75">
              <a:extLst>
                <a:ext uri="{FF2B5EF4-FFF2-40B4-BE49-F238E27FC236}">
                  <a16:creationId xmlns:a16="http://schemas.microsoft.com/office/drawing/2014/main" id="{777374A0-6A8C-493B-86F2-FD6C5BAAE554}"/>
                </a:ext>
              </a:extLst>
            </p:cNvPr>
            <p:cNvCxnSpPr>
              <a:cxnSpLocks/>
              <a:stCxn id="36" idx="1"/>
              <a:endCxn id="56" idx="1"/>
            </p:cNvCxnSpPr>
            <p:nvPr/>
          </p:nvCxnSpPr>
          <p:spPr>
            <a:xfrm>
              <a:off x="3467941" y="3238145"/>
              <a:ext cx="1500289" cy="548114"/>
            </a:xfrm>
            <a:prstGeom prst="bentConnector3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8" name="연결선: 꺾임 77">
              <a:extLst>
                <a:ext uri="{FF2B5EF4-FFF2-40B4-BE49-F238E27FC236}">
                  <a16:creationId xmlns:a16="http://schemas.microsoft.com/office/drawing/2014/main" id="{F5906009-915C-4381-8399-6AF5AC88EDB0}"/>
                </a:ext>
              </a:extLst>
            </p:cNvPr>
            <p:cNvCxnSpPr>
              <a:cxnSpLocks/>
              <a:stCxn id="45" idx="3"/>
              <a:endCxn id="61" idx="1"/>
            </p:cNvCxnSpPr>
            <p:nvPr/>
          </p:nvCxnSpPr>
          <p:spPr>
            <a:xfrm flipV="1">
              <a:off x="3455221" y="4787087"/>
              <a:ext cx="1529246" cy="404479"/>
            </a:xfrm>
            <a:prstGeom prst="bentConnector3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연결선: 꺾임 78">
              <a:extLst>
                <a:ext uri="{FF2B5EF4-FFF2-40B4-BE49-F238E27FC236}">
                  <a16:creationId xmlns:a16="http://schemas.microsoft.com/office/drawing/2014/main" id="{B51A9FE4-95BB-4BD1-8865-1FEBD6EAC218}"/>
                </a:ext>
              </a:extLst>
            </p:cNvPr>
            <p:cNvCxnSpPr>
              <a:cxnSpLocks/>
              <a:stCxn id="47" idx="1"/>
              <a:endCxn id="66" idx="1"/>
            </p:cNvCxnSpPr>
            <p:nvPr/>
          </p:nvCxnSpPr>
          <p:spPr>
            <a:xfrm>
              <a:off x="3438980" y="5191566"/>
              <a:ext cx="1545487" cy="605418"/>
            </a:xfrm>
            <a:prstGeom prst="bentConnector3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2C800BFF-343F-4572-9D66-27E42683FD90}"/>
              </a:ext>
            </a:extLst>
          </p:cNvPr>
          <p:cNvGrpSpPr/>
          <p:nvPr/>
        </p:nvGrpSpPr>
        <p:grpSpPr>
          <a:xfrm>
            <a:off x="5882623" y="2321353"/>
            <a:ext cx="4199188" cy="3932831"/>
            <a:chOff x="5882623" y="2321353"/>
            <a:chExt cx="4199188" cy="393283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C737244B-F6B4-458F-A055-EDADA07F1BAC}"/>
                </a:ext>
              </a:extLst>
            </p:cNvPr>
            <p:cNvGrpSpPr/>
            <p:nvPr/>
          </p:nvGrpSpPr>
          <p:grpSpPr>
            <a:xfrm>
              <a:off x="9151173" y="2323745"/>
              <a:ext cx="914402" cy="914400"/>
              <a:chOff x="401405" y="2801937"/>
              <a:chExt cx="914402" cy="914400"/>
            </a:xfrm>
          </p:grpSpPr>
          <p:sp>
            <p:nvSpPr>
              <p:cNvPr id="87" name="직사각형 86">
                <a:extLst>
                  <a:ext uri="{FF2B5EF4-FFF2-40B4-BE49-F238E27FC236}">
                    <a16:creationId xmlns:a16="http://schemas.microsoft.com/office/drawing/2014/main" id="{E96C2E91-DB26-48FF-829E-4650EBCCD1A6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88" name="직각 삼각형 87">
                <a:extLst>
                  <a:ext uri="{FF2B5EF4-FFF2-40B4-BE49-F238E27FC236}">
                    <a16:creationId xmlns:a16="http://schemas.microsoft.com/office/drawing/2014/main" id="{97FB3AC7-4A11-4577-BB66-4A607FCD7C31}"/>
                  </a:ext>
                </a:extLst>
              </p:cNvPr>
              <p:cNvSpPr/>
              <p:nvPr/>
            </p:nvSpPr>
            <p:spPr>
              <a:xfrm flipH="1">
                <a:off x="401406" y="3259137"/>
                <a:ext cx="914399" cy="4572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E9A0D61B-2E2E-42A2-9E1E-C24E8557A8AC}"/>
                  </a:ext>
                </a:extLst>
              </p:cNvPr>
              <p:cNvSpPr txBox="1"/>
              <p:nvPr/>
            </p:nvSpPr>
            <p:spPr>
              <a:xfrm>
                <a:off x="401405" y="2997527"/>
                <a:ext cx="91440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0AB50979-C599-47E6-B6F8-0607140EFCF1}"/>
                </a:ext>
              </a:extLst>
            </p:cNvPr>
            <p:cNvGrpSpPr/>
            <p:nvPr/>
          </p:nvGrpSpPr>
          <p:grpSpPr>
            <a:xfrm>
              <a:off x="9151173" y="3329059"/>
              <a:ext cx="914401" cy="914400"/>
              <a:chOff x="401406" y="2801937"/>
              <a:chExt cx="914401" cy="914400"/>
            </a:xfrm>
          </p:grpSpPr>
          <p:sp>
            <p:nvSpPr>
              <p:cNvPr id="92" name="직사각형 91">
                <a:extLst>
                  <a:ext uri="{FF2B5EF4-FFF2-40B4-BE49-F238E27FC236}">
                    <a16:creationId xmlns:a16="http://schemas.microsoft.com/office/drawing/2014/main" id="{03756540-716A-44E2-8549-DC53FFC89921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93" name="직각 삼각형 92">
                <a:extLst>
                  <a:ext uri="{FF2B5EF4-FFF2-40B4-BE49-F238E27FC236}">
                    <a16:creationId xmlns:a16="http://schemas.microsoft.com/office/drawing/2014/main" id="{D6040EE3-D0DA-4AC2-9C66-0A567336A5D0}"/>
                  </a:ext>
                </a:extLst>
              </p:cNvPr>
              <p:cNvSpPr/>
              <p:nvPr/>
            </p:nvSpPr>
            <p:spPr>
              <a:xfrm flipH="1">
                <a:off x="401407" y="3259137"/>
                <a:ext cx="914400" cy="4572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BAC8A288-E644-4C44-9AAF-AA493E2DCE43}"/>
                  </a:ext>
                </a:extLst>
              </p:cNvPr>
              <p:cNvSpPr txBox="1"/>
              <p:nvPr/>
            </p:nvSpPr>
            <p:spPr>
              <a:xfrm>
                <a:off x="401406" y="2997527"/>
                <a:ext cx="91440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4537EF92-ADE3-4693-9E5D-3520ADB325F2}"/>
                </a:ext>
              </a:extLst>
            </p:cNvPr>
            <p:cNvGrpSpPr/>
            <p:nvPr/>
          </p:nvGrpSpPr>
          <p:grpSpPr>
            <a:xfrm>
              <a:off x="9167409" y="4329887"/>
              <a:ext cx="914402" cy="914400"/>
              <a:chOff x="401405" y="2801937"/>
              <a:chExt cx="914402" cy="914400"/>
            </a:xfrm>
          </p:grpSpPr>
          <p:sp>
            <p:nvSpPr>
              <p:cNvPr id="97" name="직사각형 96">
                <a:extLst>
                  <a:ext uri="{FF2B5EF4-FFF2-40B4-BE49-F238E27FC236}">
                    <a16:creationId xmlns:a16="http://schemas.microsoft.com/office/drawing/2014/main" id="{98FB88CF-6A40-4FA7-809C-480F7B4E06D8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99" name="직각 삼각형 98">
                <a:extLst>
                  <a:ext uri="{FF2B5EF4-FFF2-40B4-BE49-F238E27FC236}">
                    <a16:creationId xmlns:a16="http://schemas.microsoft.com/office/drawing/2014/main" id="{E2456431-8F35-489F-8070-BBBC8384E7B7}"/>
                  </a:ext>
                </a:extLst>
              </p:cNvPr>
              <p:cNvSpPr/>
              <p:nvPr/>
            </p:nvSpPr>
            <p:spPr>
              <a:xfrm flipH="1">
                <a:off x="417644" y="3259137"/>
                <a:ext cx="898161" cy="457200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8C1EE102-6B1B-48A2-8808-20A7BBB9EFFC}"/>
                  </a:ext>
                </a:extLst>
              </p:cNvPr>
              <p:cNvSpPr txBox="1"/>
              <p:nvPr/>
            </p:nvSpPr>
            <p:spPr>
              <a:xfrm>
                <a:off x="401405" y="2997527"/>
                <a:ext cx="89816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3EE8DAF7-ED29-487B-A86E-4842400F639D}"/>
                </a:ext>
              </a:extLst>
            </p:cNvPr>
            <p:cNvGrpSpPr/>
            <p:nvPr/>
          </p:nvGrpSpPr>
          <p:grpSpPr>
            <a:xfrm>
              <a:off x="9167409" y="5339784"/>
              <a:ext cx="914402" cy="914400"/>
              <a:chOff x="401405" y="2801937"/>
              <a:chExt cx="914402" cy="914400"/>
            </a:xfrm>
          </p:grpSpPr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id="{181229D4-42B2-4A30-BFD2-44DC3921DB43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04" name="직각 삼각형 103">
                <a:extLst>
                  <a:ext uri="{FF2B5EF4-FFF2-40B4-BE49-F238E27FC236}">
                    <a16:creationId xmlns:a16="http://schemas.microsoft.com/office/drawing/2014/main" id="{051A2EDE-95EA-4FA0-9269-8E704B1EF3A1}"/>
                  </a:ext>
                </a:extLst>
              </p:cNvPr>
              <p:cNvSpPr/>
              <p:nvPr/>
            </p:nvSpPr>
            <p:spPr>
              <a:xfrm flipH="1">
                <a:off x="417645" y="3259137"/>
                <a:ext cx="898160" cy="457199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A2BE2802-F2A9-42E7-B7D1-C49B67E966AE}"/>
                  </a:ext>
                </a:extLst>
              </p:cNvPr>
              <p:cNvSpPr txBox="1"/>
              <p:nvPr/>
            </p:nvSpPr>
            <p:spPr>
              <a:xfrm>
                <a:off x="401405" y="2960583"/>
                <a:ext cx="89816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cxnSp>
          <p:nvCxnSpPr>
            <p:cNvPr id="115" name="직선 화살표 연결선 114">
              <a:extLst>
                <a:ext uri="{FF2B5EF4-FFF2-40B4-BE49-F238E27FC236}">
                  <a16:creationId xmlns:a16="http://schemas.microsoft.com/office/drawing/2014/main" id="{BBCDA845-0CC5-4A15-ABF9-A164EC4C305B}"/>
                </a:ext>
              </a:extLst>
            </p:cNvPr>
            <p:cNvCxnSpPr>
              <a:stCxn id="52" idx="1"/>
              <a:endCxn id="87" idx="1"/>
            </p:cNvCxnSpPr>
            <p:nvPr/>
          </p:nvCxnSpPr>
          <p:spPr>
            <a:xfrm>
              <a:off x="5882631" y="2780945"/>
              <a:ext cx="3268544" cy="0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직선 화살표 연결선 116">
              <a:extLst>
                <a:ext uri="{FF2B5EF4-FFF2-40B4-BE49-F238E27FC236}">
                  <a16:creationId xmlns:a16="http://schemas.microsoft.com/office/drawing/2014/main" id="{DD826666-9EFF-4FA1-AA25-A115AB1941CE}"/>
                </a:ext>
              </a:extLst>
            </p:cNvPr>
            <p:cNvCxnSpPr>
              <a:cxnSpLocks/>
              <a:stCxn id="57" idx="1"/>
              <a:endCxn id="92" idx="1"/>
            </p:cNvCxnSpPr>
            <p:nvPr/>
          </p:nvCxnSpPr>
          <p:spPr>
            <a:xfrm>
              <a:off x="5882630" y="3786259"/>
              <a:ext cx="3268544" cy="0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1ED6436D-C935-42AC-91EC-DF3FC5A0032D}"/>
                </a:ext>
              </a:extLst>
            </p:cNvPr>
            <p:cNvCxnSpPr>
              <a:stCxn id="63" idx="1"/>
              <a:endCxn id="97" idx="1"/>
            </p:cNvCxnSpPr>
            <p:nvPr/>
          </p:nvCxnSpPr>
          <p:spPr>
            <a:xfrm>
              <a:off x="5882623" y="4787087"/>
              <a:ext cx="3284788" cy="0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직선 화살표 연결선 120">
              <a:extLst>
                <a:ext uri="{FF2B5EF4-FFF2-40B4-BE49-F238E27FC236}">
                  <a16:creationId xmlns:a16="http://schemas.microsoft.com/office/drawing/2014/main" id="{BD4A44E0-A986-4478-A454-FAD14B326B78}"/>
                </a:ext>
              </a:extLst>
            </p:cNvPr>
            <p:cNvCxnSpPr>
              <a:stCxn id="68" idx="1"/>
              <a:endCxn id="102" idx="1"/>
            </p:cNvCxnSpPr>
            <p:nvPr/>
          </p:nvCxnSpPr>
          <p:spPr>
            <a:xfrm>
              <a:off x="5882625" y="5791382"/>
              <a:ext cx="3284786" cy="5602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106" name="그룹 105">
              <a:extLst>
                <a:ext uri="{FF2B5EF4-FFF2-40B4-BE49-F238E27FC236}">
                  <a16:creationId xmlns:a16="http://schemas.microsoft.com/office/drawing/2014/main" id="{C0E964E3-26C1-4385-BDB5-90FCE59CB0B8}"/>
                </a:ext>
              </a:extLst>
            </p:cNvPr>
            <p:cNvGrpSpPr/>
            <p:nvPr/>
          </p:nvGrpSpPr>
          <p:grpSpPr>
            <a:xfrm>
              <a:off x="6820178" y="2321353"/>
              <a:ext cx="1281092" cy="3927228"/>
              <a:chOff x="401401" y="2801937"/>
              <a:chExt cx="914406" cy="914400"/>
            </a:xfrm>
            <a:solidFill>
              <a:schemeClr val="accent4"/>
            </a:solidFill>
          </p:grpSpPr>
          <p:sp>
            <p:nvSpPr>
              <p:cNvPr id="107" name="직사각형 106">
                <a:extLst>
                  <a:ext uri="{FF2B5EF4-FFF2-40B4-BE49-F238E27FC236}">
                    <a16:creationId xmlns:a16="http://schemas.microsoft.com/office/drawing/2014/main" id="{F042C87D-3869-43DE-B8DA-1D555BA5F479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402852D5-4416-4360-909F-28962FFE2DF0}"/>
                  </a:ext>
                </a:extLst>
              </p:cNvPr>
              <p:cNvSpPr txBox="1"/>
              <p:nvPr/>
            </p:nvSpPr>
            <p:spPr>
              <a:xfrm>
                <a:off x="401401" y="3204332"/>
                <a:ext cx="914406" cy="13615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One-hot encoding</a:t>
                </a:r>
              </a:p>
            </p:txBody>
          </p:sp>
        </p:grpSp>
      </p:grpSp>
      <p:sp>
        <p:nvSpPr>
          <p:cNvPr id="75" name="Group 12">
            <a:extLst>
              <a:ext uri="{FF2B5EF4-FFF2-40B4-BE49-F238E27FC236}">
                <a16:creationId xmlns:a16="http://schemas.microsoft.com/office/drawing/2014/main" id="{E79820BD-0CE4-4F1A-A2E9-21E7B953424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74854" y="1442523"/>
            <a:ext cx="5693285" cy="70959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srgbClr val="EFEFF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직각 삼각형 76">
            <a:extLst>
              <a:ext uri="{FF2B5EF4-FFF2-40B4-BE49-F238E27FC236}">
                <a16:creationId xmlns:a16="http://schemas.microsoft.com/office/drawing/2014/main" id="{3F09BE95-E56A-4E22-8513-0F4A3879E2B6}"/>
              </a:ext>
            </a:extLst>
          </p:cNvPr>
          <p:cNvSpPr/>
          <p:nvPr/>
        </p:nvSpPr>
        <p:spPr>
          <a:xfrm flipH="1">
            <a:off x="5251965" y="1441498"/>
            <a:ext cx="616179" cy="697170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80" name="직각 삼각형 79">
            <a:extLst>
              <a:ext uri="{FF2B5EF4-FFF2-40B4-BE49-F238E27FC236}">
                <a16:creationId xmlns:a16="http://schemas.microsoft.com/office/drawing/2014/main" id="{0A2F9642-185C-46D6-A3FA-B414C9C35294}"/>
              </a:ext>
            </a:extLst>
          </p:cNvPr>
          <p:cNvSpPr/>
          <p:nvPr/>
        </p:nvSpPr>
        <p:spPr>
          <a:xfrm flipH="1">
            <a:off x="5599461" y="1442010"/>
            <a:ext cx="268684" cy="709591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81" name="文本占位符 6">
            <a:extLst>
              <a:ext uri="{FF2B5EF4-FFF2-40B4-BE49-F238E27FC236}">
                <a16:creationId xmlns:a16="http://schemas.microsoft.com/office/drawing/2014/main" id="{CF0F731A-E653-4122-913A-219DBB6742F8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72652" y="1632148"/>
            <a:ext cx="5002044" cy="33861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en-US" altLang="ko-KR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WAV </a:t>
            </a: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파일 </a:t>
            </a:r>
            <a:r>
              <a:rPr lang="ko-KR" altLang="en-US" sz="2400" kern="0" dirty="0" err="1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전처리</a:t>
            </a: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 </a:t>
            </a:r>
            <a:r>
              <a:rPr lang="en-US" altLang="ko-KR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1</a:t>
            </a: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단계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C38F0C96-A69B-41E4-B167-BDF95F858939}"/>
              </a:ext>
            </a:extLst>
          </p:cNvPr>
          <p:cNvGrpSpPr/>
          <p:nvPr/>
        </p:nvGrpSpPr>
        <p:grpSpPr>
          <a:xfrm>
            <a:off x="404099" y="83182"/>
            <a:ext cx="3187350" cy="769441"/>
            <a:chOff x="413335" y="191242"/>
            <a:chExt cx="3187350" cy="769441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12CAB10E-2EB1-46A6-890B-969E168A365A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3E5D104C-D0EA-47E3-8B48-8A7721665F9A}"/>
                </a:ext>
              </a:extLst>
            </p:cNvPr>
            <p:cNvSpPr txBox="1"/>
            <p:nvPr/>
          </p:nvSpPr>
          <p:spPr>
            <a:xfrm>
              <a:off x="839993" y="252798"/>
              <a:ext cx="27606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데이터 </a:t>
              </a:r>
              <a:r>
                <a:rPr lang="ko-KR" altLang="en-US" dirty="0" err="1">
                  <a:latin typeface="나눔바른고딕" panose="020B0600000101010101" charset="-127"/>
                  <a:ea typeface="나눔바른고딕" panose="020B0600000101010101" charset="-127"/>
                </a:rPr>
                <a:t>전처리</a:t>
              </a:r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769432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99A45B9-F8CD-4EAD-83BF-FDA9EB7239CA}"/>
              </a:ext>
            </a:extLst>
          </p:cNvPr>
          <p:cNvGrpSpPr/>
          <p:nvPr/>
        </p:nvGrpSpPr>
        <p:grpSpPr>
          <a:xfrm>
            <a:off x="805824" y="2242953"/>
            <a:ext cx="935306" cy="3939770"/>
            <a:chOff x="805824" y="2242953"/>
            <a:chExt cx="935306" cy="3939770"/>
          </a:xfrm>
        </p:grpSpPr>
        <p:grpSp>
          <p:nvGrpSpPr>
            <p:cNvPr id="126" name="그룹 125">
              <a:extLst>
                <a:ext uri="{FF2B5EF4-FFF2-40B4-BE49-F238E27FC236}">
                  <a16:creationId xmlns:a16="http://schemas.microsoft.com/office/drawing/2014/main" id="{9BF8548C-B238-4FFA-ACCB-AD58BDF42B3A}"/>
                </a:ext>
              </a:extLst>
            </p:cNvPr>
            <p:cNvGrpSpPr/>
            <p:nvPr/>
          </p:nvGrpSpPr>
          <p:grpSpPr>
            <a:xfrm>
              <a:off x="805824" y="2242953"/>
              <a:ext cx="919070" cy="914400"/>
              <a:chOff x="396737" y="2801937"/>
              <a:chExt cx="919070" cy="914400"/>
            </a:xfrm>
          </p:grpSpPr>
          <p:sp>
            <p:nvSpPr>
              <p:cNvPr id="127" name="직사각형 126">
                <a:extLst>
                  <a:ext uri="{FF2B5EF4-FFF2-40B4-BE49-F238E27FC236}">
                    <a16:creationId xmlns:a16="http://schemas.microsoft.com/office/drawing/2014/main" id="{BD57DFA0-61CB-4FE1-A04E-1F4A43FD55AA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28" name="직각 삼각형 127">
                <a:extLst>
                  <a:ext uri="{FF2B5EF4-FFF2-40B4-BE49-F238E27FC236}">
                    <a16:creationId xmlns:a16="http://schemas.microsoft.com/office/drawing/2014/main" id="{2FB132D8-E5CF-4650-91CA-27256B29FDBF}"/>
                  </a:ext>
                </a:extLst>
              </p:cNvPr>
              <p:cNvSpPr/>
              <p:nvPr/>
            </p:nvSpPr>
            <p:spPr>
              <a:xfrm flipH="1">
                <a:off x="401406" y="3259137"/>
                <a:ext cx="914399" cy="4572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A1BE6AA5-1AC3-4646-9962-CC9785DC2D7F}"/>
                  </a:ext>
                </a:extLst>
              </p:cNvPr>
              <p:cNvSpPr txBox="1"/>
              <p:nvPr/>
            </p:nvSpPr>
            <p:spPr>
              <a:xfrm>
                <a:off x="396737" y="2997527"/>
                <a:ext cx="90910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30" name="그룹 129">
              <a:extLst>
                <a:ext uri="{FF2B5EF4-FFF2-40B4-BE49-F238E27FC236}">
                  <a16:creationId xmlns:a16="http://schemas.microsoft.com/office/drawing/2014/main" id="{0491EA5D-7156-4DD6-81AF-13136A97AE4F}"/>
                </a:ext>
              </a:extLst>
            </p:cNvPr>
            <p:cNvGrpSpPr/>
            <p:nvPr/>
          </p:nvGrpSpPr>
          <p:grpSpPr>
            <a:xfrm>
              <a:off x="810493" y="3248267"/>
              <a:ext cx="914400" cy="914400"/>
              <a:chOff x="401407" y="2801937"/>
              <a:chExt cx="914400" cy="914400"/>
            </a:xfrm>
          </p:grpSpPr>
          <p:sp>
            <p:nvSpPr>
              <p:cNvPr id="131" name="직사각형 130">
                <a:extLst>
                  <a:ext uri="{FF2B5EF4-FFF2-40B4-BE49-F238E27FC236}">
                    <a16:creationId xmlns:a16="http://schemas.microsoft.com/office/drawing/2014/main" id="{EC89CD44-0138-4CF6-B223-26644A954A9A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32" name="직각 삼각형 131">
                <a:extLst>
                  <a:ext uri="{FF2B5EF4-FFF2-40B4-BE49-F238E27FC236}">
                    <a16:creationId xmlns:a16="http://schemas.microsoft.com/office/drawing/2014/main" id="{3D0DFEA7-F161-4FEA-9D0A-7BB73356038E}"/>
                  </a:ext>
                </a:extLst>
              </p:cNvPr>
              <p:cNvSpPr/>
              <p:nvPr/>
            </p:nvSpPr>
            <p:spPr>
              <a:xfrm flipH="1">
                <a:off x="401407" y="3259137"/>
                <a:ext cx="914400" cy="4572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388B7149-1893-4321-9730-58BD40A0E13F}"/>
                  </a:ext>
                </a:extLst>
              </p:cNvPr>
              <p:cNvSpPr txBox="1"/>
              <p:nvPr/>
            </p:nvSpPr>
            <p:spPr>
              <a:xfrm>
                <a:off x="403198" y="2997527"/>
                <a:ext cx="90264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34" name="그룹 133">
              <a:extLst>
                <a:ext uri="{FF2B5EF4-FFF2-40B4-BE49-F238E27FC236}">
                  <a16:creationId xmlns:a16="http://schemas.microsoft.com/office/drawing/2014/main" id="{8D5D1A4F-0FA8-46FC-949E-06C24858521D}"/>
                </a:ext>
              </a:extLst>
            </p:cNvPr>
            <p:cNvGrpSpPr/>
            <p:nvPr/>
          </p:nvGrpSpPr>
          <p:grpSpPr>
            <a:xfrm>
              <a:off x="820856" y="4258426"/>
              <a:ext cx="920274" cy="914400"/>
              <a:chOff x="395533" y="2801937"/>
              <a:chExt cx="920274" cy="914400"/>
            </a:xfrm>
          </p:grpSpPr>
          <p:sp>
            <p:nvSpPr>
              <p:cNvPr id="135" name="직사각형 134">
                <a:extLst>
                  <a:ext uri="{FF2B5EF4-FFF2-40B4-BE49-F238E27FC236}">
                    <a16:creationId xmlns:a16="http://schemas.microsoft.com/office/drawing/2014/main" id="{0D01286A-E107-4F75-BFE3-B76BCB392A1B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36" name="직각 삼각형 135">
                <a:extLst>
                  <a:ext uri="{FF2B5EF4-FFF2-40B4-BE49-F238E27FC236}">
                    <a16:creationId xmlns:a16="http://schemas.microsoft.com/office/drawing/2014/main" id="{4175D106-CB66-40BB-B7E1-900DD2470C3A}"/>
                  </a:ext>
                </a:extLst>
              </p:cNvPr>
              <p:cNvSpPr/>
              <p:nvPr/>
            </p:nvSpPr>
            <p:spPr>
              <a:xfrm flipH="1">
                <a:off x="417644" y="3259137"/>
                <a:ext cx="898161" cy="457200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9B20519E-0D61-4824-BAC2-008415604E0C}"/>
                  </a:ext>
                </a:extLst>
              </p:cNvPr>
              <p:cNvSpPr txBox="1"/>
              <p:nvPr/>
            </p:nvSpPr>
            <p:spPr>
              <a:xfrm>
                <a:off x="395533" y="2997527"/>
                <a:ext cx="91681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38" name="그룹 137">
              <a:extLst>
                <a:ext uri="{FF2B5EF4-FFF2-40B4-BE49-F238E27FC236}">
                  <a16:creationId xmlns:a16="http://schemas.microsoft.com/office/drawing/2014/main" id="{4552CA39-D2E6-4E09-94FE-DD2062A4B539}"/>
                </a:ext>
              </a:extLst>
            </p:cNvPr>
            <p:cNvGrpSpPr/>
            <p:nvPr/>
          </p:nvGrpSpPr>
          <p:grpSpPr>
            <a:xfrm>
              <a:off x="820856" y="5268323"/>
              <a:ext cx="920274" cy="914400"/>
              <a:chOff x="395533" y="2801937"/>
              <a:chExt cx="920274" cy="914400"/>
            </a:xfrm>
          </p:grpSpPr>
          <p:sp>
            <p:nvSpPr>
              <p:cNvPr id="139" name="직사각형 138">
                <a:extLst>
                  <a:ext uri="{FF2B5EF4-FFF2-40B4-BE49-F238E27FC236}">
                    <a16:creationId xmlns:a16="http://schemas.microsoft.com/office/drawing/2014/main" id="{9C560C78-1672-4109-AAA9-049B037E56E1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40" name="직각 삼각형 139">
                <a:extLst>
                  <a:ext uri="{FF2B5EF4-FFF2-40B4-BE49-F238E27FC236}">
                    <a16:creationId xmlns:a16="http://schemas.microsoft.com/office/drawing/2014/main" id="{54787DC3-63A8-4BDB-94D1-D5E3D7C60F15}"/>
                  </a:ext>
                </a:extLst>
              </p:cNvPr>
              <p:cNvSpPr/>
              <p:nvPr/>
            </p:nvSpPr>
            <p:spPr>
              <a:xfrm flipH="1">
                <a:off x="417645" y="3259137"/>
                <a:ext cx="898160" cy="457199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070730FC-57CD-40EC-8777-01D3B54230E7}"/>
                  </a:ext>
                </a:extLst>
              </p:cNvPr>
              <p:cNvSpPr txBox="1"/>
              <p:nvPr/>
            </p:nvSpPr>
            <p:spPr>
              <a:xfrm>
                <a:off x="395533" y="2997527"/>
                <a:ext cx="90403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sp>
        <p:nvSpPr>
          <p:cNvPr id="225" name="직사각형 224">
            <a:extLst>
              <a:ext uri="{FF2B5EF4-FFF2-40B4-BE49-F238E27FC236}">
                <a16:creationId xmlns:a16="http://schemas.microsoft.com/office/drawing/2014/main" id="{FC662186-D45A-43ED-BE56-FFC7338EB77F}"/>
              </a:ext>
            </a:extLst>
          </p:cNvPr>
          <p:cNvSpPr/>
          <p:nvPr/>
        </p:nvSpPr>
        <p:spPr>
          <a:xfrm>
            <a:off x="826730" y="6254694"/>
            <a:ext cx="10604538" cy="45241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322B88CD-4E63-4216-A82A-09CF4DBB5495}"/>
              </a:ext>
            </a:extLst>
          </p:cNvPr>
          <p:cNvSpPr txBox="1"/>
          <p:nvPr/>
        </p:nvSpPr>
        <p:spPr>
          <a:xfrm>
            <a:off x="826730" y="6338164"/>
            <a:ext cx="106045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Multi-Processing(</a:t>
            </a:r>
            <a:r>
              <a:rPr lang="en-US" altLang="ko-KR" sz="1600" b="1" dirty="0" err="1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pool.map</a:t>
            </a:r>
            <a:r>
              <a:rPr lang="en-US" altLang="ko-KR" sz="16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)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FC7C832-7988-4608-B92E-48CD1E8F69F9}"/>
              </a:ext>
            </a:extLst>
          </p:cNvPr>
          <p:cNvGrpSpPr/>
          <p:nvPr/>
        </p:nvGrpSpPr>
        <p:grpSpPr>
          <a:xfrm>
            <a:off x="8318451" y="2238169"/>
            <a:ext cx="3132508" cy="3945649"/>
            <a:chOff x="8318451" y="2238169"/>
            <a:chExt cx="3132508" cy="3945649"/>
          </a:xfrm>
        </p:grpSpPr>
        <p:grpSp>
          <p:nvGrpSpPr>
            <p:cNvPr id="196" name="그룹 195">
              <a:extLst>
                <a:ext uri="{FF2B5EF4-FFF2-40B4-BE49-F238E27FC236}">
                  <a16:creationId xmlns:a16="http://schemas.microsoft.com/office/drawing/2014/main" id="{190CE6A2-8DE7-4C4F-9770-69771F0D14D0}"/>
                </a:ext>
              </a:extLst>
            </p:cNvPr>
            <p:cNvGrpSpPr/>
            <p:nvPr/>
          </p:nvGrpSpPr>
          <p:grpSpPr>
            <a:xfrm>
              <a:off x="10516869" y="2238169"/>
              <a:ext cx="919069" cy="919065"/>
              <a:chOff x="401407" y="2801937"/>
              <a:chExt cx="919069" cy="919065"/>
            </a:xfrm>
          </p:grpSpPr>
          <p:sp>
            <p:nvSpPr>
              <p:cNvPr id="197" name="직사각형 196">
                <a:extLst>
                  <a:ext uri="{FF2B5EF4-FFF2-40B4-BE49-F238E27FC236}">
                    <a16:creationId xmlns:a16="http://schemas.microsoft.com/office/drawing/2014/main" id="{E09E730E-E60E-431F-B70B-12FC5F0BBF49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98" name="직각 삼각형 197">
                <a:extLst>
                  <a:ext uri="{FF2B5EF4-FFF2-40B4-BE49-F238E27FC236}">
                    <a16:creationId xmlns:a16="http://schemas.microsoft.com/office/drawing/2014/main" id="{3CE5D4A0-93FE-4C2E-B37B-D4BD4A6D4A0A}"/>
                  </a:ext>
                </a:extLst>
              </p:cNvPr>
              <p:cNvSpPr/>
              <p:nvPr/>
            </p:nvSpPr>
            <p:spPr>
              <a:xfrm rot="16200000">
                <a:off x="634676" y="3035203"/>
                <a:ext cx="914399" cy="4572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99" name="TextBox 198">
                <a:extLst>
                  <a:ext uri="{FF2B5EF4-FFF2-40B4-BE49-F238E27FC236}">
                    <a16:creationId xmlns:a16="http://schemas.microsoft.com/office/drawing/2014/main" id="{4D43E977-545D-4E6E-9460-90A1D7456ED5}"/>
                  </a:ext>
                </a:extLst>
              </p:cNvPr>
              <p:cNvSpPr txBox="1"/>
              <p:nvPr/>
            </p:nvSpPr>
            <p:spPr>
              <a:xfrm>
                <a:off x="417643" y="2997527"/>
                <a:ext cx="90282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200" name="그룹 199">
              <a:extLst>
                <a:ext uri="{FF2B5EF4-FFF2-40B4-BE49-F238E27FC236}">
                  <a16:creationId xmlns:a16="http://schemas.microsoft.com/office/drawing/2014/main" id="{FF78141A-5647-4F4A-9260-962EB68CB4D8}"/>
                </a:ext>
              </a:extLst>
            </p:cNvPr>
            <p:cNvGrpSpPr/>
            <p:nvPr/>
          </p:nvGrpSpPr>
          <p:grpSpPr>
            <a:xfrm>
              <a:off x="10516868" y="3238822"/>
              <a:ext cx="919067" cy="919061"/>
              <a:chOff x="401407" y="2797276"/>
              <a:chExt cx="919067" cy="919061"/>
            </a:xfrm>
          </p:grpSpPr>
          <p:sp>
            <p:nvSpPr>
              <p:cNvPr id="201" name="직사각형 200">
                <a:extLst>
                  <a:ext uri="{FF2B5EF4-FFF2-40B4-BE49-F238E27FC236}">
                    <a16:creationId xmlns:a16="http://schemas.microsoft.com/office/drawing/2014/main" id="{523B55AD-2D87-4CC3-BFB1-03DB89CB6494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02" name="직각 삼각형 201">
                <a:extLst>
                  <a:ext uri="{FF2B5EF4-FFF2-40B4-BE49-F238E27FC236}">
                    <a16:creationId xmlns:a16="http://schemas.microsoft.com/office/drawing/2014/main" id="{6A9A0262-0DCC-4C3B-B90F-651F73656FDB}"/>
                  </a:ext>
                </a:extLst>
              </p:cNvPr>
              <p:cNvSpPr/>
              <p:nvPr/>
            </p:nvSpPr>
            <p:spPr>
              <a:xfrm rot="16200000">
                <a:off x="634674" y="3025876"/>
                <a:ext cx="914400" cy="4572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03" name="TextBox 202">
                <a:extLst>
                  <a:ext uri="{FF2B5EF4-FFF2-40B4-BE49-F238E27FC236}">
                    <a16:creationId xmlns:a16="http://schemas.microsoft.com/office/drawing/2014/main" id="{63DA09DF-A6A0-4DD1-A331-AA04F32E2A5A}"/>
                  </a:ext>
                </a:extLst>
              </p:cNvPr>
              <p:cNvSpPr txBox="1"/>
              <p:nvPr/>
            </p:nvSpPr>
            <p:spPr>
              <a:xfrm>
                <a:off x="417643" y="2997527"/>
                <a:ext cx="90282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204" name="그룹 203">
              <a:extLst>
                <a:ext uri="{FF2B5EF4-FFF2-40B4-BE49-F238E27FC236}">
                  <a16:creationId xmlns:a16="http://schemas.microsoft.com/office/drawing/2014/main" id="{A321E735-431E-47D9-BCB2-E1DBA973937D}"/>
                </a:ext>
              </a:extLst>
            </p:cNvPr>
            <p:cNvGrpSpPr/>
            <p:nvPr/>
          </p:nvGrpSpPr>
          <p:grpSpPr>
            <a:xfrm>
              <a:off x="10533105" y="4253642"/>
              <a:ext cx="917854" cy="920273"/>
              <a:chOff x="401407" y="2801937"/>
              <a:chExt cx="917854" cy="920273"/>
            </a:xfrm>
          </p:grpSpPr>
          <p:sp>
            <p:nvSpPr>
              <p:cNvPr id="205" name="직사각형 204">
                <a:extLst>
                  <a:ext uri="{FF2B5EF4-FFF2-40B4-BE49-F238E27FC236}">
                    <a16:creationId xmlns:a16="http://schemas.microsoft.com/office/drawing/2014/main" id="{1ED1E57D-50B7-4722-A19D-97D1432813AE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06" name="직각 삼각형 205">
                <a:extLst>
                  <a:ext uri="{FF2B5EF4-FFF2-40B4-BE49-F238E27FC236}">
                    <a16:creationId xmlns:a16="http://schemas.microsoft.com/office/drawing/2014/main" id="{1BDF7AC6-1AFF-48AA-9228-604FF9B7A67C}"/>
                  </a:ext>
                </a:extLst>
              </p:cNvPr>
              <p:cNvSpPr/>
              <p:nvPr/>
            </p:nvSpPr>
            <p:spPr>
              <a:xfrm rot="16200000">
                <a:off x="641580" y="3044530"/>
                <a:ext cx="898161" cy="457200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07" name="TextBox 206">
                <a:extLst>
                  <a:ext uri="{FF2B5EF4-FFF2-40B4-BE49-F238E27FC236}">
                    <a16:creationId xmlns:a16="http://schemas.microsoft.com/office/drawing/2014/main" id="{9ECB5423-A409-4DAD-B217-9A45228DAA50}"/>
                  </a:ext>
                </a:extLst>
              </p:cNvPr>
              <p:cNvSpPr txBox="1"/>
              <p:nvPr/>
            </p:nvSpPr>
            <p:spPr>
              <a:xfrm>
                <a:off x="408639" y="2997527"/>
                <a:ext cx="90129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208" name="그룹 207">
              <a:extLst>
                <a:ext uri="{FF2B5EF4-FFF2-40B4-BE49-F238E27FC236}">
                  <a16:creationId xmlns:a16="http://schemas.microsoft.com/office/drawing/2014/main" id="{F0C15352-790B-4179-80C1-0BB46D97329F}"/>
                </a:ext>
              </a:extLst>
            </p:cNvPr>
            <p:cNvGrpSpPr/>
            <p:nvPr/>
          </p:nvGrpSpPr>
          <p:grpSpPr>
            <a:xfrm>
              <a:off x="10533105" y="5263539"/>
              <a:ext cx="914400" cy="920279"/>
              <a:chOff x="401407" y="2801937"/>
              <a:chExt cx="914400" cy="920279"/>
            </a:xfrm>
          </p:grpSpPr>
          <p:sp>
            <p:nvSpPr>
              <p:cNvPr id="209" name="직사각형 208">
                <a:extLst>
                  <a:ext uri="{FF2B5EF4-FFF2-40B4-BE49-F238E27FC236}">
                    <a16:creationId xmlns:a16="http://schemas.microsoft.com/office/drawing/2014/main" id="{830D19FE-DD55-440B-83F1-8B6BB0DB66A6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10" name="직각 삼각형 209">
                <a:extLst>
                  <a:ext uri="{FF2B5EF4-FFF2-40B4-BE49-F238E27FC236}">
                    <a16:creationId xmlns:a16="http://schemas.microsoft.com/office/drawing/2014/main" id="{FB169A14-70CD-4B1C-9831-4E2C0961ABFC}"/>
                  </a:ext>
                </a:extLst>
              </p:cNvPr>
              <p:cNvSpPr/>
              <p:nvPr/>
            </p:nvSpPr>
            <p:spPr>
              <a:xfrm rot="16200000">
                <a:off x="632253" y="3044536"/>
                <a:ext cx="898160" cy="457199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11" name="TextBox 210">
                <a:extLst>
                  <a:ext uri="{FF2B5EF4-FFF2-40B4-BE49-F238E27FC236}">
                    <a16:creationId xmlns:a16="http://schemas.microsoft.com/office/drawing/2014/main" id="{CF9C1030-1B65-4DA9-BD24-F63F9B0C1E2D}"/>
                  </a:ext>
                </a:extLst>
              </p:cNvPr>
              <p:cNvSpPr txBox="1"/>
              <p:nvPr/>
            </p:nvSpPr>
            <p:spPr>
              <a:xfrm>
                <a:off x="408313" y="2997527"/>
                <a:ext cx="90161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cxnSp>
          <p:nvCxnSpPr>
            <p:cNvPr id="215" name="직선 화살표 연결선 214">
              <a:extLst>
                <a:ext uri="{FF2B5EF4-FFF2-40B4-BE49-F238E27FC236}">
                  <a16:creationId xmlns:a16="http://schemas.microsoft.com/office/drawing/2014/main" id="{C6FBA255-74A7-4E1C-AFDD-ADB1B825D501}"/>
                </a:ext>
              </a:extLst>
            </p:cNvPr>
            <p:cNvCxnSpPr>
              <a:cxnSpLocks/>
              <a:stCxn id="145" idx="3"/>
              <a:endCxn id="197" idx="1"/>
            </p:cNvCxnSpPr>
            <p:nvPr/>
          </p:nvCxnSpPr>
          <p:spPr>
            <a:xfrm flipV="1">
              <a:off x="8318452" y="2695369"/>
              <a:ext cx="2198417" cy="2392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6" name="직선 화살표 연결선 215">
              <a:extLst>
                <a:ext uri="{FF2B5EF4-FFF2-40B4-BE49-F238E27FC236}">
                  <a16:creationId xmlns:a16="http://schemas.microsoft.com/office/drawing/2014/main" id="{AF0FD095-3782-4C86-BE82-08D80851BA53}"/>
                </a:ext>
              </a:extLst>
            </p:cNvPr>
            <p:cNvCxnSpPr>
              <a:cxnSpLocks/>
              <a:stCxn id="149" idx="3"/>
              <a:endCxn id="201" idx="1"/>
            </p:cNvCxnSpPr>
            <p:nvPr/>
          </p:nvCxnSpPr>
          <p:spPr>
            <a:xfrm flipV="1">
              <a:off x="8318451" y="3700683"/>
              <a:ext cx="2198417" cy="2392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7" name="직선 화살표 연결선 216">
              <a:extLst>
                <a:ext uri="{FF2B5EF4-FFF2-40B4-BE49-F238E27FC236}">
                  <a16:creationId xmlns:a16="http://schemas.microsoft.com/office/drawing/2014/main" id="{332F4D00-27F9-4411-8199-62F298ACA45C}"/>
                </a:ext>
              </a:extLst>
            </p:cNvPr>
            <p:cNvCxnSpPr>
              <a:cxnSpLocks/>
              <a:stCxn id="153" idx="3"/>
              <a:endCxn id="205" idx="1"/>
            </p:cNvCxnSpPr>
            <p:nvPr/>
          </p:nvCxnSpPr>
          <p:spPr>
            <a:xfrm flipV="1">
              <a:off x="8334688" y="4710842"/>
              <a:ext cx="2198417" cy="2392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8" name="직선 화살표 연결선 217">
              <a:extLst>
                <a:ext uri="{FF2B5EF4-FFF2-40B4-BE49-F238E27FC236}">
                  <a16:creationId xmlns:a16="http://schemas.microsoft.com/office/drawing/2014/main" id="{21598DF4-611E-4286-89C4-9C82FEC15B87}"/>
                </a:ext>
              </a:extLst>
            </p:cNvPr>
            <p:cNvCxnSpPr>
              <a:cxnSpLocks/>
              <a:stCxn id="157" idx="3"/>
              <a:endCxn id="209" idx="1"/>
            </p:cNvCxnSpPr>
            <p:nvPr/>
          </p:nvCxnSpPr>
          <p:spPr>
            <a:xfrm flipV="1">
              <a:off x="8334688" y="5720739"/>
              <a:ext cx="2198417" cy="2392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229" name="그룹 228">
              <a:extLst>
                <a:ext uri="{FF2B5EF4-FFF2-40B4-BE49-F238E27FC236}">
                  <a16:creationId xmlns:a16="http://schemas.microsoft.com/office/drawing/2014/main" id="{269680FC-288C-435E-AF7F-F9B8E040A9AE}"/>
                </a:ext>
              </a:extLst>
            </p:cNvPr>
            <p:cNvGrpSpPr/>
            <p:nvPr/>
          </p:nvGrpSpPr>
          <p:grpSpPr>
            <a:xfrm>
              <a:off x="8769197" y="2239030"/>
              <a:ext cx="1281084" cy="3936559"/>
              <a:chOff x="401407" y="2801937"/>
              <a:chExt cx="914400" cy="914400"/>
            </a:xfrm>
            <a:solidFill>
              <a:schemeClr val="accent4"/>
            </a:solidFill>
          </p:grpSpPr>
          <p:sp>
            <p:nvSpPr>
              <p:cNvPr id="230" name="직사각형 229">
                <a:extLst>
                  <a:ext uri="{FF2B5EF4-FFF2-40B4-BE49-F238E27FC236}">
                    <a16:creationId xmlns:a16="http://schemas.microsoft.com/office/drawing/2014/main" id="{388FE1A5-8D4B-4474-AD13-3E70B8EBB642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31" name="TextBox 230">
                <a:extLst>
                  <a:ext uri="{FF2B5EF4-FFF2-40B4-BE49-F238E27FC236}">
                    <a16:creationId xmlns:a16="http://schemas.microsoft.com/office/drawing/2014/main" id="{9C2518B0-96A0-417A-B48E-E19D79420D1A}"/>
                  </a:ext>
                </a:extLst>
              </p:cNvPr>
              <p:cNvSpPr txBox="1"/>
              <p:nvPr/>
            </p:nvSpPr>
            <p:spPr>
              <a:xfrm>
                <a:off x="406570" y="3176427"/>
                <a:ext cx="909237" cy="19302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MFCC</a:t>
                </a:r>
                <a:b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</a:br>
                <a: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Segments</a:t>
                </a:r>
                <a:b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</a:br>
                <a:r>
                  <a:rPr lang="ko-KR" altLang="en-US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생성</a:t>
                </a:r>
                <a:endParaRPr lang="en-US" altLang="ko-KR" sz="16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52A028F1-A784-4B48-AED2-198DE0976F7B}"/>
              </a:ext>
            </a:extLst>
          </p:cNvPr>
          <p:cNvGrpSpPr/>
          <p:nvPr/>
        </p:nvGrpSpPr>
        <p:grpSpPr>
          <a:xfrm>
            <a:off x="1724892" y="2240561"/>
            <a:ext cx="2890482" cy="3942162"/>
            <a:chOff x="1724892" y="2240561"/>
            <a:chExt cx="2890482" cy="3942162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C737244B-F6B4-458F-A055-EDADA07F1BAC}"/>
                </a:ext>
              </a:extLst>
            </p:cNvPr>
            <p:cNvGrpSpPr/>
            <p:nvPr/>
          </p:nvGrpSpPr>
          <p:grpSpPr>
            <a:xfrm>
              <a:off x="3684737" y="2242953"/>
              <a:ext cx="916552" cy="914400"/>
              <a:chOff x="401406" y="2801937"/>
              <a:chExt cx="916552" cy="914400"/>
            </a:xfrm>
          </p:grpSpPr>
          <p:sp>
            <p:nvSpPr>
              <p:cNvPr id="87" name="직사각형 86">
                <a:extLst>
                  <a:ext uri="{FF2B5EF4-FFF2-40B4-BE49-F238E27FC236}">
                    <a16:creationId xmlns:a16="http://schemas.microsoft.com/office/drawing/2014/main" id="{E96C2E91-DB26-48FF-829E-4650EBCCD1A6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88" name="직각 삼각형 87">
                <a:extLst>
                  <a:ext uri="{FF2B5EF4-FFF2-40B4-BE49-F238E27FC236}">
                    <a16:creationId xmlns:a16="http://schemas.microsoft.com/office/drawing/2014/main" id="{97FB3AC7-4A11-4577-BB66-4A607FCD7C31}"/>
                  </a:ext>
                </a:extLst>
              </p:cNvPr>
              <p:cNvSpPr/>
              <p:nvPr/>
            </p:nvSpPr>
            <p:spPr>
              <a:xfrm>
                <a:off x="401406" y="3259137"/>
                <a:ext cx="914399" cy="4572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E9A0D61B-2E2E-42A2-9E1E-C24E8557A8AC}"/>
                  </a:ext>
                </a:extLst>
              </p:cNvPr>
              <p:cNvSpPr txBox="1"/>
              <p:nvPr/>
            </p:nvSpPr>
            <p:spPr>
              <a:xfrm>
                <a:off x="403559" y="2997527"/>
                <a:ext cx="914399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0AB50979-C599-47E6-B6F8-0607140EFCF1}"/>
                </a:ext>
              </a:extLst>
            </p:cNvPr>
            <p:cNvGrpSpPr/>
            <p:nvPr/>
          </p:nvGrpSpPr>
          <p:grpSpPr>
            <a:xfrm>
              <a:off x="3684737" y="3248267"/>
              <a:ext cx="928454" cy="914400"/>
              <a:chOff x="401407" y="2801937"/>
              <a:chExt cx="928454" cy="914400"/>
            </a:xfrm>
          </p:grpSpPr>
          <p:sp>
            <p:nvSpPr>
              <p:cNvPr id="92" name="직사각형 91">
                <a:extLst>
                  <a:ext uri="{FF2B5EF4-FFF2-40B4-BE49-F238E27FC236}">
                    <a16:creationId xmlns:a16="http://schemas.microsoft.com/office/drawing/2014/main" id="{03756540-716A-44E2-8549-DC53FFC89921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93" name="직각 삼각형 92">
                <a:extLst>
                  <a:ext uri="{FF2B5EF4-FFF2-40B4-BE49-F238E27FC236}">
                    <a16:creationId xmlns:a16="http://schemas.microsoft.com/office/drawing/2014/main" id="{D6040EE3-D0DA-4AC2-9C66-0A567336A5D0}"/>
                  </a:ext>
                </a:extLst>
              </p:cNvPr>
              <p:cNvSpPr/>
              <p:nvPr/>
            </p:nvSpPr>
            <p:spPr>
              <a:xfrm>
                <a:off x="401407" y="3259137"/>
                <a:ext cx="914400" cy="4572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BAC8A288-E644-4C44-9AAF-AA493E2DCE43}"/>
                  </a:ext>
                </a:extLst>
              </p:cNvPr>
              <p:cNvSpPr txBox="1"/>
              <p:nvPr/>
            </p:nvSpPr>
            <p:spPr>
              <a:xfrm>
                <a:off x="411375" y="2997527"/>
                <a:ext cx="91848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96" name="그룹 95">
              <a:extLst>
                <a:ext uri="{FF2B5EF4-FFF2-40B4-BE49-F238E27FC236}">
                  <a16:creationId xmlns:a16="http://schemas.microsoft.com/office/drawing/2014/main" id="{4537EF92-ADE3-4693-9E5D-3520ADB325F2}"/>
                </a:ext>
              </a:extLst>
            </p:cNvPr>
            <p:cNvGrpSpPr/>
            <p:nvPr/>
          </p:nvGrpSpPr>
          <p:grpSpPr>
            <a:xfrm>
              <a:off x="3694706" y="4258426"/>
              <a:ext cx="920668" cy="914400"/>
              <a:chOff x="395139" y="2801937"/>
              <a:chExt cx="920668" cy="914400"/>
            </a:xfrm>
          </p:grpSpPr>
          <p:sp>
            <p:nvSpPr>
              <p:cNvPr id="97" name="직사각형 96">
                <a:extLst>
                  <a:ext uri="{FF2B5EF4-FFF2-40B4-BE49-F238E27FC236}">
                    <a16:creationId xmlns:a16="http://schemas.microsoft.com/office/drawing/2014/main" id="{98FB88CF-6A40-4FA7-809C-480F7B4E06D8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99" name="직각 삼각형 98">
                <a:extLst>
                  <a:ext uri="{FF2B5EF4-FFF2-40B4-BE49-F238E27FC236}">
                    <a16:creationId xmlns:a16="http://schemas.microsoft.com/office/drawing/2014/main" id="{E2456431-8F35-489F-8070-BBBC8384E7B7}"/>
                  </a:ext>
                </a:extLst>
              </p:cNvPr>
              <p:cNvSpPr/>
              <p:nvPr/>
            </p:nvSpPr>
            <p:spPr>
              <a:xfrm>
                <a:off x="417644" y="3259137"/>
                <a:ext cx="898161" cy="457200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8C1EE102-6B1B-48A2-8808-20A7BBB9EFFC}"/>
                  </a:ext>
                </a:extLst>
              </p:cNvPr>
              <p:cNvSpPr txBox="1"/>
              <p:nvPr/>
            </p:nvSpPr>
            <p:spPr>
              <a:xfrm>
                <a:off x="395139" y="2997527"/>
                <a:ext cx="91636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3EE8DAF7-ED29-487B-A86E-4842400F639D}"/>
                </a:ext>
              </a:extLst>
            </p:cNvPr>
            <p:cNvGrpSpPr/>
            <p:nvPr/>
          </p:nvGrpSpPr>
          <p:grpSpPr>
            <a:xfrm>
              <a:off x="3700974" y="5268323"/>
              <a:ext cx="914400" cy="914400"/>
              <a:chOff x="401407" y="2801937"/>
              <a:chExt cx="914400" cy="914400"/>
            </a:xfrm>
          </p:grpSpPr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id="{181229D4-42B2-4A30-BFD2-44DC3921DB43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04" name="직각 삼각형 103">
                <a:extLst>
                  <a:ext uri="{FF2B5EF4-FFF2-40B4-BE49-F238E27FC236}">
                    <a16:creationId xmlns:a16="http://schemas.microsoft.com/office/drawing/2014/main" id="{051A2EDE-95EA-4FA0-9269-8E704B1EF3A1}"/>
                  </a:ext>
                </a:extLst>
              </p:cNvPr>
              <p:cNvSpPr/>
              <p:nvPr/>
            </p:nvSpPr>
            <p:spPr>
              <a:xfrm>
                <a:off x="417645" y="3259137"/>
                <a:ext cx="898160" cy="457199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A2BE2802-F2A9-42E7-B7D1-C49B67E966AE}"/>
                  </a:ext>
                </a:extLst>
              </p:cNvPr>
              <p:cNvSpPr txBox="1"/>
              <p:nvPr/>
            </p:nvSpPr>
            <p:spPr>
              <a:xfrm>
                <a:off x="411771" y="2997527"/>
                <a:ext cx="89816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cxnSp>
          <p:nvCxnSpPr>
            <p:cNvPr id="115" name="직선 화살표 연결선 114">
              <a:extLst>
                <a:ext uri="{FF2B5EF4-FFF2-40B4-BE49-F238E27FC236}">
                  <a16:creationId xmlns:a16="http://schemas.microsoft.com/office/drawing/2014/main" id="{BBCDA845-0CC5-4A15-ABF9-A164EC4C305B}"/>
                </a:ext>
              </a:extLst>
            </p:cNvPr>
            <p:cNvCxnSpPr>
              <a:cxnSpLocks/>
              <a:stCxn id="128" idx="0"/>
              <a:endCxn id="87" idx="1"/>
            </p:cNvCxnSpPr>
            <p:nvPr/>
          </p:nvCxnSpPr>
          <p:spPr>
            <a:xfrm>
              <a:off x="1724892" y="2700153"/>
              <a:ext cx="1959846" cy="0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직선 화살표 연결선 116">
              <a:extLst>
                <a:ext uri="{FF2B5EF4-FFF2-40B4-BE49-F238E27FC236}">
                  <a16:creationId xmlns:a16="http://schemas.microsoft.com/office/drawing/2014/main" id="{DD826666-9EFF-4FA1-AA25-A115AB1941CE}"/>
                </a:ext>
              </a:extLst>
            </p:cNvPr>
            <p:cNvCxnSpPr>
              <a:cxnSpLocks/>
              <a:stCxn id="132" idx="0"/>
              <a:endCxn id="92" idx="1"/>
            </p:cNvCxnSpPr>
            <p:nvPr/>
          </p:nvCxnSpPr>
          <p:spPr>
            <a:xfrm>
              <a:off x="1724893" y="3705467"/>
              <a:ext cx="1959844" cy="0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9" name="직선 화살표 연결선 118">
              <a:extLst>
                <a:ext uri="{FF2B5EF4-FFF2-40B4-BE49-F238E27FC236}">
                  <a16:creationId xmlns:a16="http://schemas.microsoft.com/office/drawing/2014/main" id="{1ED6436D-C935-42AC-91EC-DF3FC5A0032D}"/>
                </a:ext>
              </a:extLst>
            </p:cNvPr>
            <p:cNvCxnSpPr>
              <a:cxnSpLocks/>
              <a:stCxn id="136" idx="0"/>
              <a:endCxn id="97" idx="1"/>
            </p:cNvCxnSpPr>
            <p:nvPr/>
          </p:nvCxnSpPr>
          <p:spPr>
            <a:xfrm>
              <a:off x="1741128" y="4715626"/>
              <a:ext cx="1959846" cy="0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1" name="직선 화살표 연결선 120">
              <a:extLst>
                <a:ext uri="{FF2B5EF4-FFF2-40B4-BE49-F238E27FC236}">
                  <a16:creationId xmlns:a16="http://schemas.microsoft.com/office/drawing/2014/main" id="{BD4A44E0-A986-4478-A454-FAD14B326B78}"/>
                </a:ext>
              </a:extLst>
            </p:cNvPr>
            <p:cNvCxnSpPr>
              <a:cxnSpLocks/>
              <a:stCxn id="140" idx="0"/>
              <a:endCxn id="102" idx="1"/>
            </p:cNvCxnSpPr>
            <p:nvPr/>
          </p:nvCxnSpPr>
          <p:spPr>
            <a:xfrm>
              <a:off x="1741128" y="5725523"/>
              <a:ext cx="1959846" cy="0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106" name="그룹 105">
              <a:extLst>
                <a:ext uri="{FF2B5EF4-FFF2-40B4-BE49-F238E27FC236}">
                  <a16:creationId xmlns:a16="http://schemas.microsoft.com/office/drawing/2014/main" id="{C0E964E3-26C1-4385-BDB5-90FCE59CB0B8}"/>
                </a:ext>
              </a:extLst>
            </p:cNvPr>
            <p:cNvGrpSpPr/>
            <p:nvPr/>
          </p:nvGrpSpPr>
          <p:grpSpPr>
            <a:xfrm>
              <a:off x="2103265" y="2240561"/>
              <a:ext cx="1287354" cy="3936559"/>
              <a:chOff x="396932" y="2801937"/>
              <a:chExt cx="918875" cy="914400"/>
            </a:xfrm>
          </p:grpSpPr>
          <p:sp>
            <p:nvSpPr>
              <p:cNvPr id="107" name="직사각형 106">
                <a:extLst>
                  <a:ext uri="{FF2B5EF4-FFF2-40B4-BE49-F238E27FC236}">
                    <a16:creationId xmlns:a16="http://schemas.microsoft.com/office/drawing/2014/main" id="{F042C87D-3869-43DE-B8DA-1D555BA5F479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402852D5-4416-4360-909F-28962FFE2DF0}"/>
                  </a:ext>
                </a:extLst>
              </p:cNvPr>
              <p:cNvSpPr txBox="1"/>
              <p:nvPr/>
            </p:nvSpPr>
            <p:spPr>
              <a:xfrm>
                <a:off x="396932" y="3176427"/>
                <a:ext cx="901803" cy="1930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음원</a:t>
                </a:r>
                <a: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 </a:t>
                </a:r>
                <a:b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</a:br>
                <a:r>
                  <a:rPr lang="ko-KR" altLang="en-US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비율 조절</a:t>
                </a:r>
                <a:b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</a:br>
                <a:r>
                  <a:rPr lang="ko-KR" altLang="en-US" sz="1600" b="1" dirty="0" err="1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리샘플링</a:t>
                </a:r>
                <a:endParaRPr lang="en-US" altLang="ko-KR" sz="16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B540C21A-B9A1-48B1-8012-D158EB9C4751}"/>
              </a:ext>
            </a:extLst>
          </p:cNvPr>
          <p:cNvGrpSpPr/>
          <p:nvPr/>
        </p:nvGrpSpPr>
        <p:grpSpPr>
          <a:xfrm>
            <a:off x="4599137" y="2238169"/>
            <a:ext cx="3735551" cy="3944553"/>
            <a:chOff x="4599137" y="2238169"/>
            <a:chExt cx="3735551" cy="3944553"/>
          </a:xfrm>
        </p:grpSpPr>
        <p:grpSp>
          <p:nvGrpSpPr>
            <p:cNvPr id="144" name="그룹 143">
              <a:extLst>
                <a:ext uri="{FF2B5EF4-FFF2-40B4-BE49-F238E27FC236}">
                  <a16:creationId xmlns:a16="http://schemas.microsoft.com/office/drawing/2014/main" id="{B2A62CD6-1E68-460A-BE99-CAA533D3F629}"/>
                </a:ext>
              </a:extLst>
            </p:cNvPr>
            <p:cNvGrpSpPr/>
            <p:nvPr/>
          </p:nvGrpSpPr>
          <p:grpSpPr>
            <a:xfrm>
              <a:off x="7401899" y="2240561"/>
              <a:ext cx="916553" cy="919135"/>
              <a:chOff x="399254" y="2801937"/>
              <a:chExt cx="916553" cy="919135"/>
            </a:xfrm>
          </p:grpSpPr>
          <p:sp>
            <p:nvSpPr>
              <p:cNvPr id="145" name="직사각형 144">
                <a:extLst>
                  <a:ext uri="{FF2B5EF4-FFF2-40B4-BE49-F238E27FC236}">
                    <a16:creationId xmlns:a16="http://schemas.microsoft.com/office/drawing/2014/main" id="{620E72D7-AF65-4582-9B56-2C35444D7720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46" name="직각 삼각형 145">
                <a:extLst>
                  <a:ext uri="{FF2B5EF4-FFF2-40B4-BE49-F238E27FC236}">
                    <a16:creationId xmlns:a16="http://schemas.microsoft.com/office/drawing/2014/main" id="{98740681-7348-404B-A204-D4A464A5E2F6}"/>
                  </a:ext>
                </a:extLst>
              </p:cNvPr>
              <p:cNvSpPr/>
              <p:nvPr/>
            </p:nvSpPr>
            <p:spPr>
              <a:xfrm rot="5400000">
                <a:off x="170654" y="3035273"/>
                <a:ext cx="914399" cy="4572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47" name="TextBox 146">
                <a:extLst>
                  <a:ext uri="{FF2B5EF4-FFF2-40B4-BE49-F238E27FC236}">
                    <a16:creationId xmlns:a16="http://schemas.microsoft.com/office/drawing/2014/main" id="{70093D15-B6CE-4EA6-BF95-BCEA1F835145}"/>
                  </a:ext>
                </a:extLst>
              </p:cNvPr>
              <p:cNvSpPr txBox="1"/>
              <p:nvPr/>
            </p:nvSpPr>
            <p:spPr>
              <a:xfrm>
                <a:off x="417643" y="2997527"/>
                <a:ext cx="88955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48" name="그룹 147">
              <a:extLst>
                <a:ext uri="{FF2B5EF4-FFF2-40B4-BE49-F238E27FC236}">
                  <a16:creationId xmlns:a16="http://schemas.microsoft.com/office/drawing/2014/main" id="{2289764C-897E-49A3-88A2-2CDE4A02C882}"/>
                </a:ext>
              </a:extLst>
            </p:cNvPr>
            <p:cNvGrpSpPr/>
            <p:nvPr/>
          </p:nvGrpSpPr>
          <p:grpSpPr>
            <a:xfrm>
              <a:off x="7399388" y="3245875"/>
              <a:ext cx="919063" cy="919064"/>
              <a:chOff x="396744" y="2801937"/>
              <a:chExt cx="919063" cy="919064"/>
            </a:xfrm>
          </p:grpSpPr>
          <p:sp>
            <p:nvSpPr>
              <p:cNvPr id="149" name="직사각형 148">
                <a:extLst>
                  <a:ext uri="{FF2B5EF4-FFF2-40B4-BE49-F238E27FC236}">
                    <a16:creationId xmlns:a16="http://schemas.microsoft.com/office/drawing/2014/main" id="{147FD9CB-D0A9-4E24-8CE9-BA30EA6D2A79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50" name="직각 삼각형 149">
                <a:extLst>
                  <a:ext uri="{FF2B5EF4-FFF2-40B4-BE49-F238E27FC236}">
                    <a16:creationId xmlns:a16="http://schemas.microsoft.com/office/drawing/2014/main" id="{BA9CF923-D65E-4185-B51C-B7C8D364ACA8}"/>
                  </a:ext>
                </a:extLst>
              </p:cNvPr>
              <p:cNvSpPr/>
              <p:nvPr/>
            </p:nvSpPr>
            <p:spPr>
              <a:xfrm rot="5400000">
                <a:off x="168144" y="3035201"/>
                <a:ext cx="914400" cy="457200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51" name="TextBox 150">
                <a:extLst>
                  <a:ext uri="{FF2B5EF4-FFF2-40B4-BE49-F238E27FC236}">
                    <a16:creationId xmlns:a16="http://schemas.microsoft.com/office/drawing/2014/main" id="{4FEA5BD4-F4ED-4DD1-AB6A-8DE92E802778}"/>
                  </a:ext>
                </a:extLst>
              </p:cNvPr>
              <p:cNvSpPr txBox="1"/>
              <p:nvPr/>
            </p:nvSpPr>
            <p:spPr>
              <a:xfrm>
                <a:off x="406071" y="2997527"/>
                <a:ext cx="90112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52" name="그룹 151">
              <a:extLst>
                <a:ext uri="{FF2B5EF4-FFF2-40B4-BE49-F238E27FC236}">
                  <a16:creationId xmlns:a16="http://schemas.microsoft.com/office/drawing/2014/main" id="{C6213056-BBDC-4D0C-AD7A-F254AF771C89}"/>
                </a:ext>
              </a:extLst>
            </p:cNvPr>
            <p:cNvGrpSpPr/>
            <p:nvPr/>
          </p:nvGrpSpPr>
          <p:grpSpPr>
            <a:xfrm>
              <a:off x="7420288" y="4256034"/>
              <a:ext cx="914400" cy="914400"/>
              <a:chOff x="401407" y="2801937"/>
              <a:chExt cx="914400" cy="914400"/>
            </a:xfrm>
          </p:grpSpPr>
          <p:sp>
            <p:nvSpPr>
              <p:cNvPr id="153" name="직사각형 152">
                <a:extLst>
                  <a:ext uri="{FF2B5EF4-FFF2-40B4-BE49-F238E27FC236}">
                    <a16:creationId xmlns:a16="http://schemas.microsoft.com/office/drawing/2014/main" id="{F9EE2A31-5B99-484F-B0C2-60408A0625C1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54" name="직각 삼각형 153">
                <a:extLst>
                  <a:ext uri="{FF2B5EF4-FFF2-40B4-BE49-F238E27FC236}">
                    <a16:creationId xmlns:a16="http://schemas.microsoft.com/office/drawing/2014/main" id="{B402DDCC-B5E5-40D7-B993-F3D149B6B97C}"/>
                  </a:ext>
                </a:extLst>
              </p:cNvPr>
              <p:cNvSpPr/>
              <p:nvPr/>
            </p:nvSpPr>
            <p:spPr>
              <a:xfrm rot="5400000">
                <a:off x="193706" y="3025868"/>
                <a:ext cx="898161" cy="457200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55" name="TextBox 154">
                <a:extLst>
                  <a:ext uri="{FF2B5EF4-FFF2-40B4-BE49-F238E27FC236}">
                    <a16:creationId xmlns:a16="http://schemas.microsoft.com/office/drawing/2014/main" id="{3D2C10B4-6C56-433A-B88B-BB5AF861DAD1}"/>
                  </a:ext>
                </a:extLst>
              </p:cNvPr>
              <p:cNvSpPr txBox="1"/>
              <p:nvPr/>
            </p:nvSpPr>
            <p:spPr>
              <a:xfrm>
                <a:off x="405709" y="2997527"/>
                <a:ext cx="87462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Train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56" name="그룹 155">
              <a:extLst>
                <a:ext uri="{FF2B5EF4-FFF2-40B4-BE49-F238E27FC236}">
                  <a16:creationId xmlns:a16="http://schemas.microsoft.com/office/drawing/2014/main" id="{78FB1B1B-17BE-4C5A-9925-5D463FE40A8F}"/>
                </a:ext>
              </a:extLst>
            </p:cNvPr>
            <p:cNvGrpSpPr/>
            <p:nvPr/>
          </p:nvGrpSpPr>
          <p:grpSpPr>
            <a:xfrm>
              <a:off x="7420288" y="5265931"/>
              <a:ext cx="914400" cy="914400"/>
              <a:chOff x="401407" y="2801937"/>
              <a:chExt cx="914400" cy="914400"/>
            </a:xfrm>
          </p:grpSpPr>
          <p:sp>
            <p:nvSpPr>
              <p:cNvPr id="157" name="직사각형 156">
                <a:extLst>
                  <a:ext uri="{FF2B5EF4-FFF2-40B4-BE49-F238E27FC236}">
                    <a16:creationId xmlns:a16="http://schemas.microsoft.com/office/drawing/2014/main" id="{33F33165-284C-4E6A-9EAE-79CCD77359F5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58" name="직각 삼각형 157">
                <a:extLst>
                  <a:ext uri="{FF2B5EF4-FFF2-40B4-BE49-F238E27FC236}">
                    <a16:creationId xmlns:a16="http://schemas.microsoft.com/office/drawing/2014/main" id="{66DE39B8-AF58-4DDF-AACC-0FDC72AFE167}"/>
                  </a:ext>
                </a:extLst>
              </p:cNvPr>
              <p:cNvSpPr/>
              <p:nvPr/>
            </p:nvSpPr>
            <p:spPr>
              <a:xfrm rot="5400000">
                <a:off x="193707" y="3025868"/>
                <a:ext cx="898160" cy="457199"/>
              </a:xfrm>
              <a:prstGeom prst="rtTriangle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59" name="TextBox 158">
                <a:extLst>
                  <a:ext uri="{FF2B5EF4-FFF2-40B4-BE49-F238E27FC236}">
                    <a16:creationId xmlns:a16="http://schemas.microsoft.com/office/drawing/2014/main" id="{02A34536-5366-43B1-AFC0-1C811624DBEA}"/>
                  </a:ext>
                </a:extLst>
              </p:cNvPr>
              <p:cNvSpPr txBox="1"/>
              <p:nvPr/>
            </p:nvSpPr>
            <p:spPr>
              <a:xfrm>
                <a:off x="414186" y="2997527"/>
                <a:ext cx="866150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Test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cxnSp>
          <p:nvCxnSpPr>
            <p:cNvPr id="163" name="직선 화살표 연결선 162">
              <a:extLst>
                <a:ext uri="{FF2B5EF4-FFF2-40B4-BE49-F238E27FC236}">
                  <a16:creationId xmlns:a16="http://schemas.microsoft.com/office/drawing/2014/main" id="{CB0E83F9-3ED2-4ACC-A8B8-85408922A1CB}"/>
                </a:ext>
              </a:extLst>
            </p:cNvPr>
            <p:cNvCxnSpPr>
              <a:cxnSpLocks/>
              <a:stCxn id="87" idx="3"/>
              <a:endCxn id="145" idx="1"/>
            </p:cNvCxnSpPr>
            <p:nvPr/>
          </p:nvCxnSpPr>
          <p:spPr>
            <a:xfrm flipV="1">
              <a:off x="4599138" y="2697761"/>
              <a:ext cx="2804914" cy="2392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4" name="직선 화살표 연결선 163">
              <a:extLst>
                <a:ext uri="{FF2B5EF4-FFF2-40B4-BE49-F238E27FC236}">
                  <a16:creationId xmlns:a16="http://schemas.microsoft.com/office/drawing/2014/main" id="{7F398BBD-1418-4967-A56D-E426FFEC87FF}"/>
                </a:ext>
              </a:extLst>
            </p:cNvPr>
            <p:cNvCxnSpPr>
              <a:cxnSpLocks/>
              <a:stCxn id="92" idx="3"/>
              <a:endCxn id="149" idx="1"/>
            </p:cNvCxnSpPr>
            <p:nvPr/>
          </p:nvCxnSpPr>
          <p:spPr>
            <a:xfrm flipV="1">
              <a:off x="4599137" y="3703075"/>
              <a:ext cx="2804914" cy="2392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5" name="직선 화살표 연결선 164">
              <a:extLst>
                <a:ext uri="{FF2B5EF4-FFF2-40B4-BE49-F238E27FC236}">
                  <a16:creationId xmlns:a16="http://schemas.microsoft.com/office/drawing/2014/main" id="{B987F1CB-7FE3-4DCE-91B7-C10851352A8D}"/>
                </a:ext>
              </a:extLst>
            </p:cNvPr>
            <p:cNvCxnSpPr>
              <a:cxnSpLocks/>
              <a:stCxn id="97" idx="3"/>
              <a:endCxn id="153" idx="1"/>
            </p:cNvCxnSpPr>
            <p:nvPr/>
          </p:nvCxnSpPr>
          <p:spPr>
            <a:xfrm flipV="1">
              <a:off x="4615374" y="4713234"/>
              <a:ext cx="2804914" cy="2392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66" name="직선 화살표 연결선 165">
              <a:extLst>
                <a:ext uri="{FF2B5EF4-FFF2-40B4-BE49-F238E27FC236}">
                  <a16:creationId xmlns:a16="http://schemas.microsoft.com/office/drawing/2014/main" id="{F88E9F53-2792-4FA1-81BD-28B623F3AAF5}"/>
                </a:ext>
              </a:extLst>
            </p:cNvPr>
            <p:cNvCxnSpPr>
              <a:cxnSpLocks/>
              <a:stCxn id="102" idx="3"/>
              <a:endCxn id="157" idx="1"/>
            </p:cNvCxnSpPr>
            <p:nvPr/>
          </p:nvCxnSpPr>
          <p:spPr>
            <a:xfrm flipV="1">
              <a:off x="4615374" y="5723131"/>
              <a:ext cx="2804914" cy="2392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160" name="그룹 159">
              <a:extLst>
                <a:ext uri="{FF2B5EF4-FFF2-40B4-BE49-F238E27FC236}">
                  <a16:creationId xmlns:a16="http://schemas.microsoft.com/office/drawing/2014/main" id="{E59321C6-2DE0-41B4-9C44-2F0213C62F2F}"/>
                </a:ext>
              </a:extLst>
            </p:cNvPr>
            <p:cNvGrpSpPr/>
            <p:nvPr/>
          </p:nvGrpSpPr>
          <p:grpSpPr>
            <a:xfrm>
              <a:off x="4993745" y="2238169"/>
              <a:ext cx="1894075" cy="3944553"/>
              <a:chOff x="401407" y="2801937"/>
              <a:chExt cx="914654" cy="914400"/>
            </a:xfrm>
            <a:solidFill>
              <a:schemeClr val="accent4"/>
            </a:solidFill>
          </p:grpSpPr>
          <p:sp>
            <p:nvSpPr>
              <p:cNvPr id="161" name="직사각형 160">
                <a:extLst>
                  <a:ext uri="{FF2B5EF4-FFF2-40B4-BE49-F238E27FC236}">
                    <a16:creationId xmlns:a16="http://schemas.microsoft.com/office/drawing/2014/main" id="{940F502B-2E91-4C11-8116-997964D88DFF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91440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62" name="TextBox 161">
                <a:extLst>
                  <a:ext uri="{FF2B5EF4-FFF2-40B4-BE49-F238E27FC236}">
                    <a16:creationId xmlns:a16="http://schemas.microsoft.com/office/drawing/2014/main" id="{DD982FDA-C09B-4123-95C5-8DCD101EB44B}"/>
                  </a:ext>
                </a:extLst>
              </p:cNvPr>
              <p:cNvSpPr txBox="1"/>
              <p:nvPr/>
            </p:nvSpPr>
            <p:spPr>
              <a:xfrm>
                <a:off x="401661" y="3118968"/>
                <a:ext cx="914400" cy="306791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MFCC</a:t>
                </a:r>
                <a:b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</a:br>
                <a: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(Mel Frequency </a:t>
                </a:r>
                <a:b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</a:br>
                <a:r>
                  <a:rPr lang="en-US" altLang="ko-KR" sz="1600" b="1" dirty="0" err="1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Ceptral</a:t>
                </a:r>
                <a:r>
                  <a:rPr lang="en-US" altLang="ko-KR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 Coefficients)</a:t>
                </a:r>
              </a:p>
              <a:p>
                <a:pPr algn="ctr"/>
                <a:r>
                  <a:rPr lang="ko-KR" altLang="en-US" sz="16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변환</a:t>
                </a:r>
                <a:endParaRPr lang="en-US" altLang="ko-KR" sz="16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DE6F50F4-F395-414C-873A-23DCCAEBCE81}"/>
              </a:ext>
            </a:extLst>
          </p:cNvPr>
          <p:cNvGrpSpPr/>
          <p:nvPr/>
        </p:nvGrpSpPr>
        <p:grpSpPr>
          <a:xfrm>
            <a:off x="0" y="2800307"/>
            <a:ext cx="12396053" cy="3030983"/>
            <a:chOff x="-102027" y="2657003"/>
            <a:chExt cx="12396053" cy="3030983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5BFB8449-D1EE-4CE5-95EE-3333EF0CF515}"/>
                </a:ext>
              </a:extLst>
            </p:cNvPr>
            <p:cNvGrpSpPr/>
            <p:nvPr/>
          </p:nvGrpSpPr>
          <p:grpSpPr>
            <a:xfrm>
              <a:off x="-102027" y="2657003"/>
              <a:ext cx="12396053" cy="3030983"/>
              <a:chOff x="-134859" y="2461764"/>
              <a:chExt cx="12396053" cy="3030983"/>
            </a:xfrm>
          </p:grpSpPr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9439B4C3-F299-4592-9159-DC4904F92A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10531" y="2461764"/>
                <a:ext cx="6650663" cy="3030375"/>
              </a:xfrm>
              <a:prstGeom prst="rect">
                <a:avLst/>
              </a:prstGeom>
            </p:spPr>
          </p:pic>
          <p:pic>
            <p:nvPicPr>
              <p:cNvPr id="15" name="그림 14">
                <a:extLst>
                  <a:ext uri="{FF2B5EF4-FFF2-40B4-BE49-F238E27FC236}">
                    <a16:creationId xmlns:a16="http://schemas.microsoft.com/office/drawing/2014/main" id="{636B5D6F-95B8-4547-A8F2-1D69A2A1F2C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34859" y="2462014"/>
                <a:ext cx="5958078" cy="3030733"/>
              </a:xfrm>
              <a:prstGeom prst="rect">
                <a:avLst/>
              </a:prstGeom>
            </p:spPr>
          </p:pic>
        </p:grpSp>
        <p:sp>
          <p:nvSpPr>
            <p:cNvPr id="340" name="Group 8">
              <a:extLst>
                <a:ext uri="{FF2B5EF4-FFF2-40B4-BE49-F238E27FC236}">
                  <a16:creationId xmlns:a16="http://schemas.microsoft.com/office/drawing/2014/main" id="{C0843569-4356-407C-AA08-9F0E809B756E}"/>
                </a:ext>
              </a:extLst>
            </p:cNvPr>
            <p:cNvSpPr/>
            <p:nvPr/>
          </p:nvSpPr>
          <p:spPr>
            <a:xfrm>
              <a:off x="5558851" y="4146526"/>
              <a:ext cx="448080" cy="261739"/>
            </a:xfrm>
            <a:custGeom>
              <a:avLst/>
              <a:gdLst>
                <a:gd name="connsiteX0" fmla="*/ 0 w 2955843"/>
                <a:gd name="connsiteY0" fmla="*/ 348736 h 1394942"/>
                <a:gd name="connsiteX1" fmla="*/ 2258372 w 2955843"/>
                <a:gd name="connsiteY1" fmla="*/ 348736 h 1394942"/>
                <a:gd name="connsiteX2" fmla="*/ 2258372 w 2955843"/>
                <a:gd name="connsiteY2" fmla="*/ 0 h 1394942"/>
                <a:gd name="connsiteX3" fmla="*/ 2955843 w 2955843"/>
                <a:gd name="connsiteY3" fmla="*/ 697471 h 1394942"/>
                <a:gd name="connsiteX4" fmla="*/ 2258372 w 2955843"/>
                <a:gd name="connsiteY4" fmla="*/ 1394942 h 1394942"/>
                <a:gd name="connsiteX5" fmla="*/ 2258372 w 2955843"/>
                <a:gd name="connsiteY5" fmla="*/ 1046207 h 1394942"/>
                <a:gd name="connsiteX6" fmla="*/ 0 w 2955843"/>
                <a:gd name="connsiteY6" fmla="*/ 1046207 h 1394942"/>
                <a:gd name="connsiteX7" fmla="*/ 0 w 2955843"/>
                <a:gd name="connsiteY7" fmla="*/ 348736 h 139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55843" h="1394942">
                  <a:moveTo>
                    <a:pt x="0" y="348736"/>
                  </a:moveTo>
                  <a:lnTo>
                    <a:pt x="2258372" y="348736"/>
                  </a:lnTo>
                  <a:lnTo>
                    <a:pt x="2258372" y="0"/>
                  </a:lnTo>
                  <a:lnTo>
                    <a:pt x="2955843" y="697471"/>
                  </a:lnTo>
                  <a:lnTo>
                    <a:pt x="2258372" y="1394942"/>
                  </a:lnTo>
                  <a:lnTo>
                    <a:pt x="2258372" y="1046207"/>
                  </a:lnTo>
                  <a:lnTo>
                    <a:pt x="0" y="1046207"/>
                  </a:lnTo>
                  <a:lnTo>
                    <a:pt x="0" y="348736"/>
                  </a:lnTo>
                  <a:close/>
                </a:path>
              </a:pathLst>
            </a:custGeom>
            <a:solidFill>
              <a:srgbClr val="1F4E79"/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hemeClr val="accent5">
                <a:hueOff val="0"/>
                <a:satOff val="0"/>
                <a:lumOff val="0"/>
                <a:alphaOff val="0"/>
              </a:schemeClr>
            </a:fillRef>
            <a:effectRef idx="0">
              <a:schemeClr val="accent5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40000" tIns="0" rIns="602735" bIns="0" numCol="1" spcCol="1270" anchor="ctr" anchorCtr="0">
              <a:noAutofit/>
            </a:bodyPr>
            <a:lstStyle/>
            <a:p>
              <a:pPr lvl="0" algn="ctr" defTabSz="355600">
                <a:lnSpc>
                  <a:spcPct val="120000"/>
                </a:lnSpc>
                <a:spcAft>
                  <a:spcPts val="0"/>
                </a:spcAft>
              </a:pPr>
              <a:endParaRPr lang="en-US" sz="1400" kern="12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</p:grpSp>
      <p:sp>
        <p:nvSpPr>
          <p:cNvPr id="111" name="Group 12">
            <a:extLst>
              <a:ext uri="{FF2B5EF4-FFF2-40B4-BE49-F238E27FC236}">
                <a16:creationId xmlns:a16="http://schemas.microsoft.com/office/drawing/2014/main" id="{54DD5719-BCB9-4EB3-B80D-8E1355AB240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74854" y="1442523"/>
            <a:ext cx="5693285" cy="70959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srgbClr val="EFEFF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2" name="직각 삼각형 111">
            <a:extLst>
              <a:ext uri="{FF2B5EF4-FFF2-40B4-BE49-F238E27FC236}">
                <a16:creationId xmlns:a16="http://schemas.microsoft.com/office/drawing/2014/main" id="{0860FC1D-9CD6-4B31-8054-319106E35D38}"/>
              </a:ext>
            </a:extLst>
          </p:cNvPr>
          <p:cNvSpPr/>
          <p:nvPr/>
        </p:nvSpPr>
        <p:spPr>
          <a:xfrm flipH="1">
            <a:off x="5251965" y="1441498"/>
            <a:ext cx="616179" cy="697170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13" name="직각 삼각형 112">
            <a:extLst>
              <a:ext uri="{FF2B5EF4-FFF2-40B4-BE49-F238E27FC236}">
                <a16:creationId xmlns:a16="http://schemas.microsoft.com/office/drawing/2014/main" id="{29F3A5EF-D6CF-4B07-BE37-1B41D4946E34}"/>
              </a:ext>
            </a:extLst>
          </p:cNvPr>
          <p:cNvSpPr/>
          <p:nvPr/>
        </p:nvSpPr>
        <p:spPr>
          <a:xfrm flipH="1">
            <a:off x="5599461" y="1442010"/>
            <a:ext cx="268684" cy="709591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14" name="文本占位符 6">
            <a:extLst>
              <a:ext uri="{FF2B5EF4-FFF2-40B4-BE49-F238E27FC236}">
                <a16:creationId xmlns:a16="http://schemas.microsoft.com/office/drawing/2014/main" id="{39516AEE-74AF-4741-9F67-D104B81547C6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72652" y="1632148"/>
            <a:ext cx="5002044" cy="33861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en-US" altLang="ko-KR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WAV </a:t>
            </a: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파일 </a:t>
            </a:r>
            <a:r>
              <a:rPr lang="ko-KR" altLang="en-US" sz="2400" kern="0" dirty="0" err="1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전처리</a:t>
            </a: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 </a:t>
            </a:r>
            <a:r>
              <a:rPr lang="en-US" altLang="ko-KR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2</a:t>
            </a: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단계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  <p:grpSp>
        <p:nvGrpSpPr>
          <p:cNvPr id="116" name="그룹 115">
            <a:extLst>
              <a:ext uri="{FF2B5EF4-FFF2-40B4-BE49-F238E27FC236}">
                <a16:creationId xmlns:a16="http://schemas.microsoft.com/office/drawing/2014/main" id="{D55A3893-0859-448E-B004-FDCB172D90E9}"/>
              </a:ext>
            </a:extLst>
          </p:cNvPr>
          <p:cNvGrpSpPr/>
          <p:nvPr/>
        </p:nvGrpSpPr>
        <p:grpSpPr>
          <a:xfrm>
            <a:off x="404099" y="83182"/>
            <a:ext cx="3187350" cy="769441"/>
            <a:chOff x="413335" y="191242"/>
            <a:chExt cx="3187350" cy="769441"/>
          </a:xfrm>
        </p:grpSpPr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4AE15BEF-BFD2-495D-A13B-7EE1A643BF71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DD2AF170-5B07-4097-8522-8962245706F1}"/>
                </a:ext>
              </a:extLst>
            </p:cNvPr>
            <p:cNvSpPr txBox="1"/>
            <p:nvPr/>
          </p:nvSpPr>
          <p:spPr>
            <a:xfrm>
              <a:off x="839993" y="252798"/>
              <a:ext cx="276069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데이터 </a:t>
              </a:r>
              <a:r>
                <a:rPr lang="ko-KR" altLang="en-US" dirty="0" err="1">
                  <a:latin typeface="나눔바른고딕" panose="020B0600000101010101" charset="-127"/>
                  <a:ea typeface="나눔바른고딕" panose="020B0600000101010101" charset="-127"/>
                </a:rPr>
                <a:t>전처리</a:t>
              </a:r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568821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82847A06-9164-4F7B-AF8A-26B9DC4AC084}"/>
              </a:ext>
            </a:extLst>
          </p:cNvPr>
          <p:cNvGrpSpPr/>
          <p:nvPr/>
        </p:nvGrpSpPr>
        <p:grpSpPr>
          <a:xfrm>
            <a:off x="495484" y="2448657"/>
            <a:ext cx="10782041" cy="3976960"/>
            <a:chOff x="495484" y="2448657"/>
            <a:chExt cx="10782041" cy="3976960"/>
          </a:xfrm>
        </p:grpSpPr>
        <p:grpSp>
          <p:nvGrpSpPr>
            <p:cNvPr id="113" name="그룹 112">
              <a:extLst>
                <a:ext uri="{FF2B5EF4-FFF2-40B4-BE49-F238E27FC236}">
                  <a16:creationId xmlns:a16="http://schemas.microsoft.com/office/drawing/2014/main" id="{B17CB354-18DB-49F5-A513-B26E5031E928}"/>
                </a:ext>
              </a:extLst>
            </p:cNvPr>
            <p:cNvGrpSpPr/>
            <p:nvPr/>
          </p:nvGrpSpPr>
          <p:grpSpPr>
            <a:xfrm>
              <a:off x="1933325" y="2454732"/>
              <a:ext cx="2160150" cy="980343"/>
              <a:chOff x="401407" y="2801937"/>
              <a:chExt cx="914400" cy="523220"/>
            </a:xfrm>
          </p:grpSpPr>
          <p:sp>
            <p:nvSpPr>
              <p:cNvPr id="114" name="직사각형 113">
                <a:extLst>
                  <a:ext uri="{FF2B5EF4-FFF2-40B4-BE49-F238E27FC236}">
                    <a16:creationId xmlns:a16="http://schemas.microsoft.com/office/drawing/2014/main" id="{6AE63EF3-065F-4FFE-A08D-A213255841FE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6F5377C-F1C6-4F81-804B-D801DA1CC5FC}"/>
                  </a:ext>
                </a:extLst>
              </p:cNvPr>
              <p:cNvSpPr txBox="1"/>
              <p:nvPr/>
            </p:nvSpPr>
            <p:spPr>
              <a:xfrm>
                <a:off x="401407" y="2907497"/>
                <a:ext cx="898161" cy="31210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Y convolution 2D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(32</a:t>
                </a:r>
                <a:r>
                  <a:rPr lang="ko-KR" altLang="en-US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개의 필터</a:t>
                </a:r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, 3X3)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22" name="그룹 121">
              <a:extLst>
                <a:ext uri="{FF2B5EF4-FFF2-40B4-BE49-F238E27FC236}">
                  <a16:creationId xmlns:a16="http://schemas.microsoft.com/office/drawing/2014/main" id="{DB1AB98D-594F-45A0-86A0-85D36479E2D0}"/>
                </a:ext>
              </a:extLst>
            </p:cNvPr>
            <p:cNvGrpSpPr/>
            <p:nvPr/>
          </p:nvGrpSpPr>
          <p:grpSpPr>
            <a:xfrm>
              <a:off x="495484" y="2448657"/>
              <a:ext cx="880482" cy="980343"/>
              <a:chOff x="401407" y="2801937"/>
              <a:chExt cx="914400" cy="523220"/>
            </a:xfrm>
          </p:grpSpPr>
          <p:sp>
            <p:nvSpPr>
              <p:cNvPr id="123" name="직사각형 122">
                <a:extLst>
                  <a:ext uri="{FF2B5EF4-FFF2-40B4-BE49-F238E27FC236}">
                    <a16:creationId xmlns:a16="http://schemas.microsoft.com/office/drawing/2014/main" id="{78CB8EF2-5840-4D98-BD45-C219495E1BA9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58319FF4-02BF-4760-B763-AD00D745DC12}"/>
                  </a:ext>
                </a:extLst>
              </p:cNvPr>
              <p:cNvSpPr txBox="1"/>
              <p:nvPr/>
            </p:nvSpPr>
            <p:spPr>
              <a:xfrm>
                <a:off x="401407" y="2973202"/>
                <a:ext cx="898161" cy="18069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Data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25" name="그룹 124">
              <a:extLst>
                <a:ext uri="{FF2B5EF4-FFF2-40B4-BE49-F238E27FC236}">
                  <a16:creationId xmlns:a16="http://schemas.microsoft.com/office/drawing/2014/main" id="{625C77D2-EF8B-42F4-AF0A-28002414B4CA}"/>
                </a:ext>
              </a:extLst>
            </p:cNvPr>
            <p:cNvGrpSpPr/>
            <p:nvPr/>
          </p:nvGrpSpPr>
          <p:grpSpPr>
            <a:xfrm>
              <a:off x="4093475" y="2454732"/>
              <a:ext cx="740285" cy="980343"/>
              <a:chOff x="401407" y="2801937"/>
              <a:chExt cx="914400" cy="523220"/>
            </a:xfrm>
            <a:solidFill>
              <a:schemeClr val="accent2"/>
            </a:solidFill>
          </p:grpSpPr>
          <p:sp>
            <p:nvSpPr>
              <p:cNvPr id="142" name="직사각형 141">
                <a:extLst>
                  <a:ext uri="{FF2B5EF4-FFF2-40B4-BE49-F238E27FC236}">
                    <a16:creationId xmlns:a16="http://schemas.microsoft.com/office/drawing/2014/main" id="{54A98284-C664-4794-B7D7-F4FBD95E6DD7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43" name="TextBox 142">
                <a:extLst>
                  <a:ext uri="{FF2B5EF4-FFF2-40B4-BE49-F238E27FC236}">
                    <a16:creationId xmlns:a16="http://schemas.microsoft.com/office/drawing/2014/main" id="{FA606328-EBBB-4158-9CEF-B7936304F1CB}"/>
                  </a:ext>
                </a:extLst>
              </p:cNvPr>
              <p:cNvSpPr txBox="1"/>
              <p:nvPr/>
            </p:nvSpPr>
            <p:spPr>
              <a:xfrm>
                <a:off x="401407" y="2973202"/>
                <a:ext cx="898161" cy="180690"/>
              </a:xfrm>
              <a:prstGeom prst="rect">
                <a:avLst/>
              </a:prstGeom>
              <a:grp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Relu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67" name="그룹 166">
              <a:extLst>
                <a:ext uri="{FF2B5EF4-FFF2-40B4-BE49-F238E27FC236}">
                  <a16:creationId xmlns:a16="http://schemas.microsoft.com/office/drawing/2014/main" id="{65AD5AAF-35A9-455B-AC79-A0B59350707C}"/>
                </a:ext>
              </a:extLst>
            </p:cNvPr>
            <p:cNvGrpSpPr/>
            <p:nvPr/>
          </p:nvGrpSpPr>
          <p:grpSpPr>
            <a:xfrm>
              <a:off x="5514725" y="2454732"/>
              <a:ext cx="2160150" cy="980343"/>
              <a:chOff x="401407" y="2801937"/>
              <a:chExt cx="914400" cy="523220"/>
            </a:xfrm>
          </p:grpSpPr>
          <p:sp>
            <p:nvSpPr>
              <p:cNvPr id="168" name="직사각형 167">
                <a:extLst>
                  <a:ext uri="{FF2B5EF4-FFF2-40B4-BE49-F238E27FC236}">
                    <a16:creationId xmlns:a16="http://schemas.microsoft.com/office/drawing/2014/main" id="{852C7F84-3138-4AD2-A8F1-15B17EC19892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69" name="TextBox 168">
                <a:extLst>
                  <a:ext uri="{FF2B5EF4-FFF2-40B4-BE49-F238E27FC236}">
                    <a16:creationId xmlns:a16="http://schemas.microsoft.com/office/drawing/2014/main" id="{2A778399-E972-4A0F-91A7-256FE00DCDD7}"/>
                  </a:ext>
                </a:extLst>
              </p:cNvPr>
              <p:cNvSpPr txBox="1"/>
              <p:nvPr/>
            </p:nvSpPr>
            <p:spPr>
              <a:xfrm>
                <a:off x="401407" y="2907497"/>
                <a:ext cx="898161" cy="31210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MaxPooling</a:t>
                </a:r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 2D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(2X2)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73" name="그룹 172">
              <a:extLst>
                <a:ext uri="{FF2B5EF4-FFF2-40B4-BE49-F238E27FC236}">
                  <a16:creationId xmlns:a16="http://schemas.microsoft.com/office/drawing/2014/main" id="{F96E1362-0E41-4E56-B185-C5DB0F1CA6BD}"/>
                </a:ext>
              </a:extLst>
            </p:cNvPr>
            <p:cNvGrpSpPr/>
            <p:nvPr/>
          </p:nvGrpSpPr>
          <p:grpSpPr>
            <a:xfrm>
              <a:off x="8355840" y="2448657"/>
              <a:ext cx="2160150" cy="980343"/>
              <a:chOff x="401407" y="2801937"/>
              <a:chExt cx="914400" cy="523220"/>
            </a:xfrm>
          </p:grpSpPr>
          <p:sp>
            <p:nvSpPr>
              <p:cNvPr id="174" name="직사각형 173">
                <a:extLst>
                  <a:ext uri="{FF2B5EF4-FFF2-40B4-BE49-F238E27FC236}">
                    <a16:creationId xmlns:a16="http://schemas.microsoft.com/office/drawing/2014/main" id="{78B19BAC-BF1F-4AAE-9B83-EE93D9CDA811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75" name="TextBox 174">
                <a:extLst>
                  <a:ext uri="{FF2B5EF4-FFF2-40B4-BE49-F238E27FC236}">
                    <a16:creationId xmlns:a16="http://schemas.microsoft.com/office/drawing/2014/main" id="{904512C0-B2C3-4AA1-A612-91C5F30D00CB}"/>
                  </a:ext>
                </a:extLst>
              </p:cNvPr>
              <p:cNvSpPr txBox="1"/>
              <p:nvPr/>
            </p:nvSpPr>
            <p:spPr>
              <a:xfrm>
                <a:off x="401407" y="2907497"/>
                <a:ext cx="898161" cy="31210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Y convolution 2D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(64</a:t>
                </a:r>
                <a:r>
                  <a:rPr lang="ko-KR" altLang="en-US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개의 필터</a:t>
                </a:r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, 3X3)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76" name="그룹 175">
              <a:extLst>
                <a:ext uri="{FF2B5EF4-FFF2-40B4-BE49-F238E27FC236}">
                  <a16:creationId xmlns:a16="http://schemas.microsoft.com/office/drawing/2014/main" id="{69265D8A-15F7-49B5-8B1F-E487D9D4512B}"/>
                </a:ext>
              </a:extLst>
            </p:cNvPr>
            <p:cNvGrpSpPr/>
            <p:nvPr/>
          </p:nvGrpSpPr>
          <p:grpSpPr>
            <a:xfrm>
              <a:off x="10515990" y="2448657"/>
              <a:ext cx="740285" cy="980343"/>
              <a:chOff x="401407" y="2801937"/>
              <a:chExt cx="914400" cy="523220"/>
            </a:xfrm>
            <a:solidFill>
              <a:schemeClr val="accent2"/>
            </a:solidFill>
          </p:grpSpPr>
          <p:sp>
            <p:nvSpPr>
              <p:cNvPr id="177" name="직사각형 176">
                <a:extLst>
                  <a:ext uri="{FF2B5EF4-FFF2-40B4-BE49-F238E27FC236}">
                    <a16:creationId xmlns:a16="http://schemas.microsoft.com/office/drawing/2014/main" id="{226B628B-5365-4E62-845D-D7D6797DBFE8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78" name="TextBox 177">
                <a:extLst>
                  <a:ext uri="{FF2B5EF4-FFF2-40B4-BE49-F238E27FC236}">
                    <a16:creationId xmlns:a16="http://schemas.microsoft.com/office/drawing/2014/main" id="{1F265610-33F4-4EC7-A2B2-340543A511E9}"/>
                  </a:ext>
                </a:extLst>
              </p:cNvPr>
              <p:cNvSpPr txBox="1"/>
              <p:nvPr/>
            </p:nvSpPr>
            <p:spPr>
              <a:xfrm>
                <a:off x="401407" y="2973202"/>
                <a:ext cx="898161" cy="180690"/>
              </a:xfrm>
              <a:prstGeom prst="rect">
                <a:avLst/>
              </a:prstGeom>
              <a:grp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Relu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FA4F1E52-7476-4892-99C9-68045D9826CE}"/>
                </a:ext>
              </a:extLst>
            </p:cNvPr>
            <p:cNvCxnSpPr>
              <a:stCxn id="124" idx="3"/>
              <a:endCxn id="120" idx="1"/>
            </p:cNvCxnSpPr>
            <p:nvPr/>
          </p:nvCxnSpPr>
          <p:spPr>
            <a:xfrm>
              <a:off x="1360329" y="2938829"/>
              <a:ext cx="572996" cy="6076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직선 화살표 연결선 7">
              <a:extLst>
                <a:ext uri="{FF2B5EF4-FFF2-40B4-BE49-F238E27FC236}">
                  <a16:creationId xmlns:a16="http://schemas.microsoft.com/office/drawing/2014/main" id="{AD346411-F96F-46D1-86B5-087E26ECC5E0}"/>
                </a:ext>
              </a:extLst>
            </p:cNvPr>
            <p:cNvCxnSpPr>
              <a:stCxn id="143" idx="3"/>
              <a:endCxn id="169" idx="1"/>
            </p:cNvCxnSpPr>
            <p:nvPr/>
          </p:nvCxnSpPr>
          <p:spPr>
            <a:xfrm>
              <a:off x="4820613" y="2944904"/>
              <a:ext cx="694112" cy="1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2155C4C7-1987-4F8B-BE0F-F3153A96D74D}"/>
                </a:ext>
              </a:extLst>
            </p:cNvPr>
            <p:cNvCxnSpPr>
              <a:stCxn id="168" idx="3"/>
              <a:endCxn id="175" idx="1"/>
            </p:cNvCxnSpPr>
            <p:nvPr/>
          </p:nvCxnSpPr>
          <p:spPr>
            <a:xfrm flipV="1">
              <a:off x="7674875" y="2938830"/>
              <a:ext cx="680965" cy="6074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79" name="직선 화살표 연결선 178">
              <a:extLst>
                <a:ext uri="{FF2B5EF4-FFF2-40B4-BE49-F238E27FC236}">
                  <a16:creationId xmlns:a16="http://schemas.microsoft.com/office/drawing/2014/main" id="{60598E13-09BF-47DF-86EC-1557336B9788}"/>
                </a:ext>
              </a:extLst>
            </p:cNvPr>
            <p:cNvCxnSpPr>
              <a:cxnSpLocks/>
              <a:endCxn id="182" idx="1"/>
            </p:cNvCxnSpPr>
            <p:nvPr/>
          </p:nvCxnSpPr>
          <p:spPr>
            <a:xfrm flipV="1">
              <a:off x="495484" y="4223449"/>
              <a:ext cx="787848" cy="14603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180" name="그룹 179">
              <a:extLst>
                <a:ext uri="{FF2B5EF4-FFF2-40B4-BE49-F238E27FC236}">
                  <a16:creationId xmlns:a16="http://schemas.microsoft.com/office/drawing/2014/main" id="{00629D30-1907-4F68-BD5F-D5106CF10B93}"/>
                </a:ext>
              </a:extLst>
            </p:cNvPr>
            <p:cNvGrpSpPr/>
            <p:nvPr/>
          </p:nvGrpSpPr>
          <p:grpSpPr>
            <a:xfrm>
              <a:off x="1283332" y="3733276"/>
              <a:ext cx="2160150" cy="980343"/>
              <a:chOff x="401407" y="2801937"/>
              <a:chExt cx="914400" cy="523220"/>
            </a:xfrm>
          </p:grpSpPr>
          <p:sp>
            <p:nvSpPr>
              <p:cNvPr id="181" name="직사각형 180">
                <a:extLst>
                  <a:ext uri="{FF2B5EF4-FFF2-40B4-BE49-F238E27FC236}">
                    <a16:creationId xmlns:a16="http://schemas.microsoft.com/office/drawing/2014/main" id="{A1C33A24-AB8E-470A-AF29-2773DBA5E356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82" name="TextBox 181">
                <a:extLst>
                  <a:ext uri="{FF2B5EF4-FFF2-40B4-BE49-F238E27FC236}">
                    <a16:creationId xmlns:a16="http://schemas.microsoft.com/office/drawing/2014/main" id="{D3A76D99-0C2D-493A-A91E-4F188A85BA68}"/>
                  </a:ext>
                </a:extLst>
              </p:cNvPr>
              <p:cNvSpPr txBox="1"/>
              <p:nvPr/>
            </p:nvSpPr>
            <p:spPr>
              <a:xfrm>
                <a:off x="401407" y="2907497"/>
                <a:ext cx="898161" cy="31210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MaxPooling</a:t>
                </a:r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 2D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(2X2)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186" name="그룹 185">
              <a:extLst>
                <a:ext uri="{FF2B5EF4-FFF2-40B4-BE49-F238E27FC236}">
                  <a16:creationId xmlns:a16="http://schemas.microsoft.com/office/drawing/2014/main" id="{6A85AE22-BDAB-436B-9551-18722E39AA4A}"/>
                </a:ext>
              </a:extLst>
            </p:cNvPr>
            <p:cNvGrpSpPr/>
            <p:nvPr/>
          </p:nvGrpSpPr>
          <p:grpSpPr>
            <a:xfrm>
              <a:off x="4124447" y="3727201"/>
              <a:ext cx="1433974" cy="980343"/>
              <a:chOff x="401407" y="2801937"/>
              <a:chExt cx="914400" cy="523220"/>
            </a:xfrm>
            <a:solidFill>
              <a:schemeClr val="accent2"/>
            </a:solidFill>
          </p:grpSpPr>
          <p:sp>
            <p:nvSpPr>
              <p:cNvPr id="187" name="직사각형 186">
                <a:extLst>
                  <a:ext uri="{FF2B5EF4-FFF2-40B4-BE49-F238E27FC236}">
                    <a16:creationId xmlns:a16="http://schemas.microsoft.com/office/drawing/2014/main" id="{0741C8C5-D4E0-43CD-B0DC-D7E11B88704C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88" name="TextBox 187">
                <a:extLst>
                  <a:ext uri="{FF2B5EF4-FFF2-40B4-BE49-F238E27FC236}">
                    <a16:creationId xmlns:a16="http://schemas.microsoft.com/office/drawing/2014/main" id="{7BA521EF-8924-48A8-A03A-0FA61344177E}"/>
                  </a:ext>
                </a:extLst>
              </p:cNvPr>
              <p:cNvSpPr txBox="1"/>
              <p:nvPr/>
            </p:nvSpPr>
            <p:spPr>
              <a:xfrm>
                <a:off x="401407" y="2907497"/>
                <a:ext cx="898161" cy="312101"/>
              </a:xfrm>
              <a:prstGeom prst="rect">
                <a:avLst/>
              </a:prstGeom>
              <a:grp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DropOut</a:t>
                </a:r>
                <a:endParaRPr lang="en-US" altLang="ko-KR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25%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cxnSp>
          <p:nvCxnSpPr>
            <p:cNvPr id="189" name="직선 화살표 연결선 188">
              <a:extLst>
                <a:ext uri="{FF2B5EF4-FFF2-40B4-BE49-F238E27FC236}">
                  <a16:creationId xmlns:a16="http://schemas.microsoft.com/office/drawing/2014/main" id="{22470D09-7A6A-40C4-B4CC-B233BD522176}"/>
                </a:ext>
              </a:extLst>
            </p:cNvPr>
            <p:cNvCxnSpPr>
              <a:cxnSpLocks/>
              <a:stCxn id="181" idx="3"/>
            </p:cNvCxnSpPr>
            <p:nvPr/>
          </p:nvCxnSpPr>
          <p:spPr>
            <a:xfrm flipV="1">
              <a:off x="3443482" y="4217373"/>
              <a:ext cx="680965" cy="6075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190" name="그룹 189">
              <a:extLst>
                <a:ext uri="{FF2B5EF4-FFF2-40B4-BE49-F238E27FC236}">
                  <a16:creationId xmlns:a16="http://schemas.microsoft.com/office/drawing/2014/main" id="{99DEB042-9EAB-4EFC-B0A7-29626F0A3611}"/>
                </a:ext>
              </a:extLst>
            </p:cNvPr>
            <p:cNvGrpSpPr/>
            <p:nvPr/>
          </p:nvGrpSpPr>
          <p:grpSpPr>
            <a:xfrm>
              <a:off x="6262151" y="3705168"/>
              <a:ext cx="1433974" cy="980343"/>
              <a:chOff x="401407" y="2801937"/>
              <a:chExt cx="914400" cy="523220"/>
            </a:xfrm>
            <a:solidFill>
              <a:schemeClr val="accent2"/>
            </a:solidFill>
          </p:grpSpPr>
          <p:sp>
            <p:nvSpPr>
              <p:cNvPr id="191" name="직사각형 190">
                <a:extLst>
                  <a:ext uri="{FF2B5EF4-FFF2-40B4-BE49-F238E27FC236}">
                    <a16:creationId xmlns:a16="http://schemas.microsoft.com/office/drawing/2014/main" id="{92602AD3-522C-4ECB-A5E0-780EEAC93D63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192" name="TextBox 191">
                <a:extLst>
                  <a:ext uri="{FF2B5EF4-FFF2-40B4-BE49-F238E27FC236}">
                    <a16:creationId xmlns:a16="http://schemas.microsoft.com/office/drawing/2014/main" id="{22661173-3238-4C93-9D51-837E31A66B2D}"/>
                  </a:ext>
                </a:extLst>
              </p:cNvPr>
              <p:cNvSpPr txBox="1"/>
              <p:nvPr/>
            </p:nvSpPr>
            <p:spPr>
              <a:xfrm>
                <a:off x="401407" y="2907498"/>
                <a:ext cx="898161" cy="312101"/>
              </a:xfrm>
              <a:prstGeom prst="rect">
                <a:avLst/>
              </a:prstGeom>
              <a:grp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Flatten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(1</a:t>
                </a:r>
                <a:r>
                  <a:rPr lang="ko-KR" altLang="en-US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차원 변경</a:t>
                </a:r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)</a:t>
                </a:r>
              </a:p>
            </p:txBody>
          </p:sp>
        </p:grpSp>
        <p:cxnSp>
          <p:nvCxnSpPr>
            <p:cNvPr id="193" name="직선 화살표 연결선 192">
              <a:extLst>
                <a:ext uri="{FF2B5EF4-FFF2-40B4-BE49-F238E27FC236}">
                  <a16:creationId xmlns:a16="http://schemas.microsoft.com/office/drawing/2014/main" id="{87A87A5C-920E-4833-874D-1B7FAA54666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67739" y="4189264"/>
              <a:ext cx="680965" cy="6075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194" name="그룹 193">
              <a:extLst>
                <a:ext uri="{FF2B5EF4-FFF2-40B4-BE49-F238E27FC236}">
                  <a16:creationId xmlns:a16="http://schemas.microsoft.com/office/drawing/2014/main" id="{2A9B0C7D-0DBE-4EBF-A436-9CCE8CA6A6DD}"/>
                </a:ext>
              </a:extLst>
            </p:cNvPr>
            <p:cNvGrpSpPr/>
            <p:nvPr/>
          </p:nvGrpSpPr>
          <p:grpSpPr>
            <a:xfrm>
              <a:off x="8377090" y="3691721"/>
              <a:ext cx="2160150" cy="980343"/>
              <a:chOff x="401407" y="2801937"/>
              <a:chExt cx="914400" cy="523220"/>
            </a:xfrm>
          </p:grpSpPr>
          <p:sp>
            <p:nvSpPr>
              <p:cNvPr id="195" name="직사각형 194">
                <a:extLst>
                  <a:ext uri="{FF2B5EF4-FFF2-40B4-BE49-F238E27FC236}">
                    <a16:creationId xmlns:a16="http://schemas.microsoft.com/office/drawing/2014/main" id="{03E6668E-8268-4574-8300-570A98345FA7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12" name="TextBox 211">
                <a:extLst>
                  <a:ext uri="{FF2B5EF4-FFF2-40B4-BE49-F238E27FC236}">
                    <a16:creationId xmlns:a16="http://schemas.microsoft.com/office/drawing/2014/main" id="{F2D79C67-4D95-4148-92C9-1E1F27F2389D}"/>
                  </a:ext>
                </a:extLst>
              </p:cNvPr>
              <p:cNvSpPr txBox="1"/>
              <p:nvPr/>
            </p:nvSpPr>
            <p:spPr>
              <a:xfrm>
                <a:off x="401407" y="2907497"/>
                <a:ext cx="898161" cy="31210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Y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(128</a:t>
                </a:r>
                <a:r>
                  <a:rPr lang="ko-KR" altLang="en-US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개의 노드</a:t>
                </a:r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)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213" name="그룹 212">
              <a:extLst>
                <a:ext uri="{FF2B5EF4-FFF2-40B4-BE49-F238E27FC236}">
                  <a16:creationId xmlns:a16="http://schemas.microsoft.com/office/drawing/2014/main" id="{6AE5AD3A-F1AA-4AE6-955A-99A3005B79A0}"/>
                </a:ext>
              </a:extLst>
            </p:cNvPr>
            <p:cNvGrpSpPr/>
            <p:nvPr/>
          </p:nvGrpSpPr>
          <p:grpSpPr>
            <a:xfrm>
              <a:off x="10537240" y="3691721"/>
              <a:ext cx="740285" cy="980343"/>
              <a:chOff x="401407" y="2801937"/>
              <a:chExt cx="914400" cy="523220"/>
            </a:xfrm>
            <a:solidFill>
              <a:schemeClr val="accent2"/>
            </a:solidFill>
          </p:grpSpPr>
          <p:sp>
            <p:nvSpPr>
              <p:cNvPr id="214" name="직사각형 213">
                <a:extLst>
                  <a:ext uri="{FF2B5EF4-FFF2-40B4-BE49-F238E27FC236}">
                    <a16:creationId xmlns:a16="http://schemas.microsoft.com/office/drawing/2014/main" id="{3530C466-2EB4-4957-8BC1-7A07CF7B8C40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19" name="TextBox 218">
                <a:extLst>
                  <a:ext uri="{FF2B5EF4-FFF2-40B4-BE49-F238E27FC236}">
                    <a16:creationId xmlns:a16="http://schemas.microsoft.com/office/drawing/2014/main" id="{DAA17097-B4A8-4A85-92E8-7EF3E0897EF8}"/>
                  </a:ext>
                </a:extLst>
              </p:cNvPr>
              <p:cNvSpPr txBox="1"/>
              <p:nvPr/>
            </p:nvSpPr>
            <p:spPr>
              <a:xfrm>
                <a:off x="401407" y="2973202"/>
                <a:ext cx="898161" cy="180690"/>
              </a:xfrm>
              <a:prstGeom prst="rect">
                <a:avLst/>
              </a:prstGeom>
              <a:grp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Relu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cxnSp>
          <p:nvCxnSpPr>
            <p:cNvPr id="220" name="직선 화살표 연결선 219">
              <a:extLst>
                <a:ext uri="{FF2B5EF4-FFF2-40B4-BE49-F238E27FC236}">
                  <a16:creationId xmlns:a16="http://schemas.microsoft.com/office/drawing/2014/main" id="{979AD23B-DD1A-43BA-AB75-58708AC3389D}"/>
                </a:ext>
              </a:extLst>
            </p:cNvPr>
            <p:cNvCxnSpPr>
              <a:endCxn id="212" idx="1"/>
            </p:cNvCxnSpPr>
            <p:nvPr/>
          </p:nvCxnSpPr>
          <p:spPr>
            <a:xfrm flipV="1">
              <a:off x="7696125" y="4181894"/>
              <a:ext cx="680965" cy="6075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1" name="직선 화살표 연결선 220">
              <a:extLst>
                <a:ext uri="{FF2B5EF4-FFF2-40B4-BE49-F238E27FC236}">
                  <a16:creationId xmlns:a16="http://schemas.microsoft.com/office/drawing/2014/main" id="{30C49F77-00A5-4DFC-9E4E-4A360596FE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13718" y="5920841"/>
              <a:ext cx="787848" cy="14604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grpSp>
          <p:nvGrpSpPr>
            <p:cNvPr id="222" name="그룹 221">
              <a:extLst>
                <a:ext uri="{FF2B5EF4-FFF2-40B4-BE49-F238E27FC236}">
                  <a16:creationId xmlns:a16="http://schemas.microsoft.com/office/drawing/2014/main" id="{C509A8A6-897D-4618-AC3E-62328296C8D8}"/>
                </a:ext>
              </a:extLst>
            </p:cNvPr>
            <p:cNvGrpSpPr/>
            <p:nvPr/>
          </p:nvGrpSpPr>
          <p:grpSpPr>
            <a:xfrm>
              <a:off x="1279622" y="5445274"/>
              <a:ext cx="1433974" cy="980343"/>
              <a:chOff x="401407" y="2801937"/>
              <a:chExt cx="914400" cy="523220"/>
            </a:xfrm>
            <a:solidFill>
              <a:schemeClr val="accent2"/>
            </a:solidFill>
          </p:grpSpPr>
          <p:sp>
            <p:nvSpPr>
              <p:cNvPr id="223" name="직사각형 222">
                <a:extLst>
                  <a:ext uri="{FF2B5EF4-FFF2-40B4-BE49-F238E27FC236}">
                    <a16:creationId xmlns:a16="http://schemas.microsoft.com/office/drawing/2014/main" id="{203D2C75-BDE1-4B70-8131-82D388BFDA6E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24" name="TextBox 223">
                <a:extLst>
                  <a:ext uri="{FF2B5EF4-FFF2-40B4-BE49-F238E27FC236}">
                    <a16:creationId xmlns:a16="http://schemas.microsoft.com/office/drawing/2014/main" id="{34185B7B-3099-4DA8-8E32-F9023FDC6BCA}"/>
                  </a:ext>
                </a:extLst>
              </p:cNvPr>
              <p:cNvSpPr txBox="1"/>
              <p:nvPr/>
            </p:nvSpPr>
            <p:spPr>
              <a:xfrm>
                <a:off x="401407" y="2907497"/>
                <a:ext cx="898161" cy="312101"/>
              </a:xfrm>
              <a:prstGeom prst="rect">
                <a:avLst/>
              </a:prstGeom>
              <a:grp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 err="1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DropOut</a:t>
                </a:r>
                <a:endParaRPr lang="en-US" altLang="ko-KR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50%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226" name="그룹 225">
              <a:extLst>
                <a:ext uri="{FF2B5EF4-FFF2-40B4-BE49-F238E27FC236}">
                  <a16:creationId xmlns:a16="http://schemas.microsoft.com/office/drawing/2014/main" id="{BA136A2F-58F0-4848-ADDD-F7C91465C758}"/>
                </a:ext>
              </a:extLst>
            </p:cNvPr>
            <p:cNvGrpSpPr/>
            <p:nvPr/>
          </p:nvGrpSpPr>
          <p:grpSpPr>
            <a:xfrm>
              <a:off x="3402057" y="5445274"/>
              <a:ext cx="2160150" cy="980343"/>
              <a:chOff x="401407" y="2801937"/>
              <a:chExt cx="914400" cy="523220"/>
            </a:xfrm>
          </p:grpSpPr>
          <p:sp>
            <p:nvSpPr>
              <p:cNvPr id="228" name="직사각형 227">
                <a:extLst>
                  <a:ext uri="{FF2B5EF4-FFF2-40B4-BE49-F238E27FC236}">
                    <a16:creationId xmlns:a16="http://schemas.microsoft.com/office/drawing/2014/main" id="{42ADB64C-FA39-4487-8A86-5D866F22C6CC}"/>
                  </a:ext>
                </a:extLst>
              </p:cNvPr>
              <p:cNvSpPr/>
              <p:nvPr/>
            </p:nvSpPr>
            <p:spPr>
              <a:xfrm>
                <a:off x="401407" y="2801937"/>
                <a:ext cx="914400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32" name="TextBox 231">
                <a:extLst>
                  <a:ext uri="{FF2B5EF4-FFF2-40B4-BE49-F238E27FC236}">
                    <a16:creationId xmlns:a16="http://schemas.microsoft.com/office/drawing/2014/main" id="{DA24DAEA-E7FE-45D8-A2AD-BD352A403365}"/>
                  </a:ext>
                </a:extLst>
              </p:cNvPr>
              <p:cNvSpPr txBox="1"/>
              <p:nvPr/>
            </p:nvSpPr>
            <p:spPr>
              <a:xfrm>
                <a:off x="401407" y="2907497"/>
                <a:ext cx="898161" cy="31210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Y</a:t>
                </a:r>
              </a:p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(1</a:t>
                </a:r>
                <a:r>
                  <a:rPr lang="ko-KR" altLang="en-US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개의 출력</a:t>
                </a:r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)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grpSp>
          <p:nvGrpSpPr>
            <p:cNvPr id="233" name="그룹 232">
              <a:extLst>
                <a:ext uri="{FF2B5EF4-FFF2-40B4-BE49-F238E27FC236}">
                  <a16:creationId xmlns:a16="http://schemas.microsoft.com/office/drawing/2014/main" id="{5F9731C1-DFC9-4D81-AA2B-9270D180EB80}"/>
                </a:ext>
              </a:extLst>
            </p:cNvPr>
            <p:cNvGrpSpPr/>
            <p:nvPr/>
          </p:nvGrpSpPr>
          <p:grpSpPr>
            <a:xfrm>
              <a:off x="5562206" y="5445274"/>
              <a:ext cx="1067589" cy="980343"/>
              <a:chOff x="401406" y="2801937"/>
              <a:chExt cx="1012236" cy="523220"/>
            </a:xfrm>
            <a:solidFill>
              <a:schemeClr val="accent2"/>
            </a:solidFill>
          </p:grpSpPr>
          <p:sp>
            <p:nvSpPr>
              <p:cNvPr id="234" name="직사각형 233">
                <a:extLst>
                  <a:ext uri="{FF2B5EF4-FFF2-40B4-BE49-F238E27FC236}">
                    <a16:creationId xmlns:a16="http://schemas.microsoft.com/office/drawing/2014/main" id="{3F9C0F5D-EB0C-488D-A921-F8D4F07BE34F}"/>
                  </a:ext>
                </a:extLst>
              </p:cNvPr>
              <p:cNvSpPr/>
              <p:nvPr/>
            </p:nvSpPr>
            <p:spPr>
              <a:xfrm>
                <a:off x="401407" y="2801937"/>
                <a:ext cx="1012235" cy="52322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6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235" name="TextBox 234">
                <a:extLst>
                  <a:ext uri="{FF2B5EF4-FFF2-40B4-BE49-F238E27FC236}">
                    <a16:creationId xmlns:a16="http://schemas.microsoft.com/office/drawing/2014/main" id="{976281A9-BAC3-4276-9211-02A6D7CF4EE6}"/>
                  </a:ext>
                </a:extLst>
              </p:cNvPr>
              <p:cNvSpPr txBox="1"/>
              <p:nvPr/>
            </p:nvSpPr>
            <p:spPr>
              <a:xfrm>
                <a:off x="401406" y="2973202"/>
                <a:ext cx="1012234" cy="180690"/>
              </a:xfrm>
              <a:prstGeom prst="rect">
                <a:avLst/>
              </a:prstGeom>
              <a:grp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600" b="1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나눔바른고딕" panose="020B0600000101010101" charset="-127"/>
                    <a:ea typeface="나눔바른고딕" panose="020B0600000101010101" charset="-127"/>
                  </a:rPr>
                  <a:t>Sigmoid</a:t>
                </a:r>
                <a:endParaRPr lang="ko-KR" altLang="en-US" sz="1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cxnSp>
          <p:nvCxnSpPr>
            <p:cNvPr id="236" name="직선 화살표 연결선 235">
              <a:extLst>
                <a:ext uri="{FF2B5EF4-FFF2-40B4-BE49-F238E27FC236}">
                  <a16:creationId xmlns:a16="http://schemas.microsoft.com/office/drawing/2014/main" id="{7E7B6D85-EA29-40CD-A5D1-0A0649821BD0}"/>
                </a:ext>
              </a:extLst>
            </p:cNvPr>
            <p:cNvCxnSpPr/>
            <p:nvPr/>
          </p:nvCxnSpPr>
          <p:spPr>
            <a:xfrm flipV="1">
              <a:off x="2724154" y="5943940"/>
              <a:ext cx="680965" cy="6076"/>
            </a:xfrm>
            <a:prstGeom prst="straightConnector1">
              <a:avLst/>
            </a:prstGeom>
            <a:ln>
              <a:solidFill>
                <a:srgbClr val="5197D7"/>
              </a:solidFill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화살표: 굽음 13">
              <a:extLst>
                <a:ext uri="{FF2B5EF4-FFF2-40B4-BE49-F238E27FC236}">
                  <a16:creationId xmlns:a16="http://schemas.microsoft.com/office/drawing/2014/main" id="{2DDFA360-C476-4BDF-97E6-DAD33D5D57C1}"/>
                </a:ext>
              </a:extLst>
            </p:cNvPr>
            <p:cNvSpPr/>
            <p:nvPr/>
          </p:nvSpPr>
          <p:spPr>
            <a:xfrm flipH="1">
              <a:off x="5651810" y="4907133"/>
              <a:ext cx="1314595" cy="980343"/>
            </a:xfrm>
            <a:prstGeom prst="bentArrow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endParaRPr lang="en-US" altLang="ko-KR" sz="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endParaRPr>
            </a:p>
            <a:p>
              <a:pPr algn="ctr"/>
              <a:r>
                <a:rPr lang="en-US" altLang="ko-KR" sz="14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 </a:t>
              </a:r>
              <a:r>
                <a:rPr lang="ko-KR" altLang="en-US" sz="14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오차 함수</a:t>
              </a:r>
              <a:endParaRPr lang="en-US" altLang="ko-KR" sz="14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15" name="화살표: 왼쪽 14">
              <a:extLst>
                <a:ext uri="{FF2B5EF4-FFF2-40B4-BE49-F238E27FC236}">
                  <a16:creationId xmlns:a16="http://schemas.microsoft.com/office/drawing/2014/main" id="{87CC7010-FAE4-43CA-B2F7-064510D163A9}"/>
                </a:ext>
              </a:extLst>
            </p:cNvPr>
            <p:cNvSpPr/>
            <p:nvPr/>
          </p:nvSpPr>
          <p:spPr>
            <a:xfrm>
              <a:off x="2594739" y="4921662"/>
              <a:ext cx="2967468" cy="531201"/>
            </a:xfrm>
            <a:prstGeom prst="lef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rPr>
                <a:t>아담</a:t>
              </a:r>
              <a:r>
                <a:rPr lang="en-US" altLang="ko-KR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rPr>
                <a:t>(</a:t>
              </a:r>
              <a:r>
                <a:rPr lang="ko-KR" altLang="en-US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rPr>
                <a:t>베스트 모델 시 중단</a:t>
              </a:r>
              <a:r>
                <a:rPr lang="en-US" altLang="ko-KR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나눔바른고딕" panose="020B0600000101010101" charset="-127"/>
                  <a:ea typeface="나눔바른고딕" panose="020B0600000101010101" charset="-127"/>
                </a:rPr>
                <a:t>)</a:t>
              </a:r>
              <a:endParaRPr lang="ko-KR" alt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pic>
        <p:nvPicPr>
          <p:cNvPr id="70" name="그림 69">
            <a:extLst>
              <a:ext uri="{FF2B5EF4-FFF2-40B4-BE49-F238E27FC236}">
                <a16:creationId xmlns:a16="http://schemas.microsoft.com/office/drawing/2014/main" id="{89E788E8-416C-4D8D-8006-7ED3DD1F36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217" y="2584716"/>
            <a:ext cx="11001599" cy="3520007"/>
          </a:xfrm>
          <a:prstGeom prst="rect">
            <a:avLst/>
          </a:prstGeom>
        </p:spPr>
      </p:pic>
      <p:sp>
        <p:nvSpPr>
          <p:cNvPr id="69" name="Group 12">
            <a:extLst>
              <a:ext uri="{FF2B5EF4-FFF2-40B4-BE49-F238E27FC236}">
                <a16:creationId xmlns:a16="http://schemas.microsoft.com/office/drawing/2014/main" id="{43514711-918C-42E3-99F1-795C261D0C85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74854" y="1442523"/>
            <a:ext cx="5693285" cy="70959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srgbClr val="EFEFF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직각 삼각형 70">
            <a:extLst>
              <a:ext uri="{FF2B5EF4-FFF2-40B4-BE49-F238E27FC236}">
                <a16:creationId xmlns:a16="http://schemas.microsoft.com/office/drawing/2014/main" id="{4739D12A-4B99-45FE-B1E5-54D86F9FE01E}"/>
              </a:ext>
            </a:extLst>
          </p:cNvPr>
          <p:cNvSpPr/>
          <p:nvPr/>
        </p:nvSpPr>
        <p:spPr>
          <a:xfrm flipH="1">
            <a:off x="5251965" y="1441498"/>
            <a:ext cx="616179" cy="697170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72" name="직각 삼각형 71">
            <a:extLst>
              <a:ext uri="{FF2B5EF4-FFF2-40B4-BE49-F238E27FC236}">
                <a16:creationId xmlns:a16="http://schemas.microsoft.com/office/drawing/2014/main" id="{B16C5741-7199-4CB8-9199-1C9F47E54D01}"/>
              </a:ext>
            </a:extLst>
          </p:cNvPr>
          <p:cNvSpPr/>
          <p:nvPr/>
        </p:nvSpPr>
        <p:spPr>
          <a:xfrm flipH="1">
            <a:off x="5599461" y="1442010"/>
            <a:ext cx="268684" cy="709591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73" name="文本占位符 6">
            <a:extLst>
              <a:ext uri="{FF2B5EF4-FFF2-40B4-BE49-F238E27FC236}">
                <a16:creationId xmlns:a16="http://schemas.microsoft.com/office/drawing/2014/main" id="{7A484D48-C0A7-4064-98FE-B40721198FD2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72652" y="1632148"/>
            <a:ext cx="5002044" cy="33861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딥러닝 학습 </a:t>
            </a:r>
            <a:r>
              <a:rPr lang="ko-KR" altLang="en-US" sz="2400" kern="0" dirty="0" err="1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모델층</a:t>
            </a: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 </a:t>
            </a:r>
            <a:r>
              <a:rPr lang="en-US" altLang="ko-KR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(CNN </a:t>
            </a: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분류</a:t>
            </a:r>
            <a:r>
              <a:rPr lang="en-US" altLang="ko-KR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)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  <p:grpSp>
        <p:nvGrpSpPr>
          <p:cNvPr id="74" name="그룹 73">
            <a:extLst>
              <a:ext uri="{FF2B5EF4-FFF2-40B4-BE49-F238E27FC236}">
                <a16:creationId xmlns:a16="http://schemas.microsoft.com/office/drawing/2014/main" id="{12F6D7D7-95DD-4A34-A5FC-63BA235FD4E7}"/>
              </a:ext>
            </a:extLst>
          </p:cNvPr>
          <p:cNvGrpSpPr/>
          <p:nvPr/>
        </p:nvGrpSpPr>
        <p:grpSpPr>
          <a:xfrm>
            <a:off x="404099" y="83182"/>
            <a:ext cx="3245058" cy="769441"/>
            <a:chOff x="413335" y="191242"/>
            <a:chExt cx="3245058" cy="769441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63280E42-8018-4643-BBE6-91489E06A2FD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B4C520F7-94EA-48B3-A185-2002CC55899B}"/>
                </a:ext>
              </a:extLst>
            </p:cNvPr>
            <p:cNvSpPr txBox="1"/>
            <p:nvPr/>
          </p:nvSpPr>
          <p:spPr>
            <a:xfrm>
              <a:off x="839993" y="252798"/>
              <a:ext cx="28184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데이터 </a:t>
              </a:r>
              <a:r>
                <a:rPr lang="ko-KR" altLang="en-US" dirty="0" err="1">
                  <a:latin typeface="나눔바른고딕" panose="020B0600000101010101" charset="-127"/>
                  <a:ea typeface="나눔바른고딕" panose="020B0600000101010101" charset="-127"/>
                </a:rPr>
                <a:t>모델층</a:t>
              </a:r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783986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-2" y="-33784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9" name="Rectangle 98">
            <a:extLst>
              <a:ext uri="{FF2B5EF4-FFF2-40B4-BE49-F238E27FC236}">
                <a16:creationId xmlns:a16="http://schemas.microsoft.com/office/drawing/2014/main" id="{30CA6CB7-4FA9-4AC8-82F7-D68A3AC8D9C8}"/>
              </a:ext>
            </a:extLst>
          </p:cNvPr>
          <p:cNvSpPr/>
          <p:nvPr/>
        </p:nvSpPr>
        <p:spPr>
          <a:xfrm>
            <a:off x="41336" y="1997403"/>
            <a:ext cx="2545787" cy="4821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Audio Record </a:t>
            </a:r>
            <a:r>
              <a:rPr lang="ko-KR" altLang="en-US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클래스 구현</a:t>
            </a:r>
            <a:endParaRPr lang="en-US" altLang="ko-KR" sz="1700" b="1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22" name="Rectangle 98">
            <a:extLst>
              <a:ext uri="{FF2B5EF4-FFF2-40B4-BE49-F238E27FC236}">
                <a16:creationId xmlns:a16="http://schemas.microsoft.com/office/drawing/2014/main" id="{F2FBEB8C-84E9-40E7-9BAB-45EEA3B10B13}"/>
              </a:ext>
            </a:extLst>
          </p:cNvPr>
          <p:cNvSpPr/>
          <p:nvPr/>
        </p:nvSpPr>
        <p:spPr>
          <a:xfrm>
            <a:off x="3263238" y="2006309"/>
            <a:ext cx="2545786" cy="4821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음성 데이터 기록</a:t>
            </a:r>
            <a:endParaRPr lang="en-US" altLang="ko-KR" sz="1700" b="1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24" name="Rectangle 98">
            <a:extLst>
              <a:ext uri="{FF2B5EF4-FFF2-40B4-BE49-F238E27FC236}">
                <a16:creationId xmlns:a16="http://schemas.microsoft.com/office/drawing/2014/main" id="{9725F871-BB0E-4044-BE5D-3CE4BCB63E97}"/>
              </a:ext>
            </a:extLst>
          </p:cNvPr>
          <p:cNvSpPr/>
          <p:nvPr/>
        </p:nvSpPr>
        <p:spPr>
          <a:xfrm>
            <a:off x="6485139" y="1997403"/>
            <a:ext cx="2544054" cy="4821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녹음 파일 저장</a:t>
            </a:r>
            <a:endParaRPr lang="en-US" altLang="ko-KR" sz="1700" b="1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41EF95F0-2618-41DB-94A7-BA6AF6F262B5}"/>
              </a:ext>
            </a:extLst>
          </p:cNvPr>
          <p:cNvGrpSpPr/>
          <p:nvPr/>
        </p:nvGrpSpPr>
        <p:grpSpPr>
          <a:xfrm>
            <a:off x="9141451" y="1052198"/>
            <a:ext cx="2846743" cy="5667768"/>
            <a:chOff x="9047850" y="1201258"/>
            <a:chExt cx="2846743" cy="5667768"/>
          </a:xfrm>
        </p:grpSpPr>
        <p:pic>
          <p:nvPicPr>
            <p:cNvPr id="50" name="그림 49">
              <a:extLst>
                <a:ext uri="{FF2B5EF4-FFF2-40B4-BE49-F238E27FC236}">
                  <a16:creationId xmlns:a16="http://schemas.microsoft.com/office/drawing/2014/main" id="{CD076DA4-F8D7-4436-965A-FAD68AA2635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047850" y="1201258"/>
              <a:ext cx="2846743" cy="5667768"/>
            </a:xfrm>
            <a:prstGeom prst="rect">
              <a:avLst/>
            </a:prstGeom>
          </p:spPr>
        </p:pic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6996C49E-E770-4575-89AE-EF03F770F6F7}"/>
                </a:ext>
              </a:extLst>
            </p:cNvPr>
            <p:cNvSpPr/>
            <p:nvPr/>
          </p:nvSpPr>
          <p:spPr>
            <a:xfrm>
              <a:off x="9047851" y="1201258"/>
              <a:ext cx="2846742" cy="566776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sp>
        <p:nvSpPr>
          <p:cNvPr id="55" name="Group 8">
            <a:extLst>
              <a:ext uri="{FF2B5EF4-FFF2-40B4-BE49-F238E27FC236}">
                <a16:creationId xmlns:a16="http://schemas.microsoft.com/office/drawing/2014/main" id="{1454B6FA-3DD2-4819-BCC1-22100CF3C5E8}"/>
              </a:ext>
            </a:extLst>
          </p:cNvPr>
          <p:cNvSpPr/>
          <p:nvPr/>
        </p:nvSpPr>
        <p:spPr>
          <a:xfrm>
            <a:off x="2626656" y="2034657"/>
            <a:ext cx="597049" cy="407667"/>
          </a:xfrm>
          <a:custGeom>
            <a:avLst/>
            <a:gdLst>
              <a:gd name="connsiteX0" fmla="*/ 0 w 2955843"/>
              <a:gd name="connsiteY0" fmla="*/ 348736 h 1394942"/>
              <a:gd name="connsiteX1" fmla="*/ 2258372 w 2955843"/>
              <a:gd name="connsiteY1" fmla="*/ 348736 h 1394942"/>
              <a:gd name="connsiteX2" fmla="*/ 2258372 w 2955843"/>
              <a:gd name="connsiteY2" fmla="*/ 0 h 1394942"/>
              <a:gd name="connsiteX3" fmla="*/ 2955843 w 2955843"/>
              <a:gd name="connsiteY3" fmla="*/ 697471 h 1394942"/>
              <a:gd name="connsiteX4" fmla="*/ 2258372 w 2955843"/>
              <a:gd name="connsiteY4" fmla="*/ 1394942 h 1394942"/>
              <a:gd name="connsiteX5" fmla="*/ 2258372 w 2955843"/>
              <a:gd name="connsiteY5" fmla="*/ 1046207 h 1394942"/>
              <a:gd name="connsiteX6" fmla="*/ 0 w 2955843"/>
              <a:gd name="connsiteY6" fmla="*/ 1046207 h 1394942"/>
              <a:gd name="connsiteX7" fmla="*/ 0 w 2955843"/>
              <a:gd name="connsiteY7" fmla="*/ 348736 h 139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55843" h="1394942">
                <a:moveTo>
                  <a:pt x="0" y="348736"/>
                </a:moveTo>
                <a:lnTo>
                  <a:pt x="2258372" y="348736"/>
                </a:lnTo>
                <a:lnTo>
                  <a:pt x="2258372" y="0"/>
                </a:lnTo>
                <a:lnTo>
                  <a:pt x="2955843" y="697471"/>
                </a:lnTo>
                <a:lnTo>
                  <a:pt x="2258372" y="1394942"/>
                </a:lnTo>
                <a:lnTo>
                  <a:pt x="2258372" y="1046207"/>
                </a:lnTo>
                <a:lnTo>
                  <a:pt x="0" y="1046207"/>
                </a:lnTo>
                <a:lnTo>
                  <a:pt x="0" y="348736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0000" tIns="0" rIns="602735" bIns="0" numCol="1" spcCol="1270" anchor="ctr" anchorCtr="0">
            <a:noAutofit/>
          </a:bodyPr>
          <a:lstStyle/>
          <a:p>
            <a:pPr lvl="0" algn="ctr" defTabSz="355600">
              <a:lnSpc>
                <a:spcPct val="120000"/>
              </a:lnSpc>
              <a:spcAft>
                <a:spcPts val="0"/>
              </a:spcAft>
            </a:pPr>
            <a:endParaRPr lang="en-US" sz="1700" b="1" kern="120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59" name="Group 8">
            <a:extLst>
              <a:ext uri="{FF2B5EF4-FFF2-40B4-BE49-F238E27FC236}">
                <a16:creationId xmlns:a16="http://schemas.microsoft.com/office/drawing/2014/main" id="{96B25532-E05C-4194-AB3B-57ACA6239E77}"/>
              </a:ext>
            </a:extLst>
          </p:cNvPr>
          <p:cNvSpPr/>
          <p:nvPr/>
        </p:nvSpPr>
        <p:spPr>
          <a:xfrm>
            <a:off x="5848557" y="2043563"/>
            <a:ext cx="597049" cy="407667"/>
          </a:xfrm>
          <a:custGeom>
            <a:avLst/>
            <a:gdLst>
              <a:gd name="connsiteX0" fmla="*/ 0 w 2955843"/>
              <a:gd name="connsiteY0" fmla="*/ 348736 h 1394942"/>
              <a:gd name="connsiteX1" fmla="*/ 2258372 w 2955843"/>
              <a:gd name="connsiteY1" fmla="*/ 348736 h 1394942"/>
              <a:gd name="connsiteX2" fmla="*/ 2258372 w 2955843"/>
              <a:gd name="connsiteY2" fmla="*/ 0 h 1394942"/>
              <a:gd name="connsiteX3" fmla="*/ 2955843 w 2955843"/>
              <a:gd name="connsiteY3" fmla="*/ 697471 h 1394942"/>
              <a:gd name="connsiteX4" fmla="*/ 2258372 w 2955843"/>
              <a:gd name="connsiteY4" fmla="*/ 1394942 h 1394942"/>
              <a:gd name="connsiteX5" fmla="*/ 2258372 w 2955843"/>
              <a:gd name="connsiteY5" fmla="*/ 1046207 h 1394942"/>
              <a:gd name="connsiteX6" fmla="*/ 0 w 2955843"/>
              <a:gd name="connsiteY6" fmla="*/ 1046207 h 1394942"/>
              <a:gd name="connsiteX7" fmla="*/ 0 w 2955843"/>
              <a:gd name="connsiteY7" fmla="*/ 348736 h 139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55843" h="1394942">
                <a:moveTo>
                  <a:pt x="0" y="348736"/>
                </a:moveTo>
                <a:lnTo>
                  <a:pt x="2258372" y="348736"/>
                </a:lnTo>
                <a:lnTo>
                  <a:pt x="2258372" y="0"/>
                </a:lnTo>
                <a:lnTo>
                  <a:pt x="2955843" y="697471"/>
                </a:lnTo>
                <a:lnTo>
                  <a:pt x="2258372" y="1394942"/>
                </a:lnTo>
                <a:lnTo>
                  <a:pt x="2258372" y="1046207"/>
                </a:lnTo>
                <a:lnTo>
                  <a:pt x="0" y="1046207"/>
                </a:lnTo>
                <a:lnTo>
                  <a:pt x="0" y="348736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0000" tIns="0" rIns="602735" bIns="0" numCol="1" spcCol="1270" anchor="ctr" anchorCtr="0">
            <a:noAutofit/>
          </a:bodyPr>
          <a:lstStyle/>
          <a:p>
            <a:pPr lvl="0" algn="ctr" defTabSz="355600">
              <a:lnSpc>
                <a:spcPct val="120000"/>
              </a:lnSpc>
              <a:spcAft>
                <a:spcPts val="0"/>
              </a:spcAft>
            </a:pPr>
            <a:endParaRPr lang="en-US" sz="1700" b="1" kern="120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60" name="Rectangle 98">
            <a:extLst>
              <a:ext uri="{FF2B5EF4-FFF2-40B4-BE49-F238E27FC236}">
                <a16:creationId xmlns:a16="http://schemas.microsoft.com/office/drawing/2014/main" id="{F8C3B696-84FA-4B15-95A0-0F0B09DC6BC2}"/>
              </a:ext>
            </a:extLst>
          </p:cNvPr>
          <p:cNvSpPr/>
          <p:nvPr/>
        </p:nvSpPr>
        <p:spPr>
          <a:xfrm>
            <a:off x="6485139" y="3463561"/>
            <a:ext cx="2545787" cy="4821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altLang="ko-KR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Flask </a:t>
            </a:r>
            <a:r>
              <a:rPr lang="ko-KR" altLang="en-US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서버 구현</a:t>
            </a:r>
            <a:endParaRPr lang="en-US" altLang="ko-KR" sz="1700" b="1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61" name="Rectangle 98">
            <a:extLst>
              <a:ext uri="{FF2B5EF4-FFF2-40B4-BE49-F238E27FC236}">
                <a16:creationId xmlns:a16="http://schemas.microsoft.com/office/drawing/2014/main" id="{B1129408-D5EF-4865-A2F8-C3441D238DC5}"/>
              </a:ext>
            </a:extLst>
          </p:cNvPr>
          <p:cNvSpPr/>
          <p:nvPr/>
        </p:nvSpPr>
        <p:spPr>
          <a:xfrm>
            <a:off x="3263238" y="3426307"/>
            <a:ext cx="2545786" cy="4821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음성 파일 전송 구현</a:t>
            </a:r>
            <a:endParaRPr lang="en-US" altLang="ko-KR" sz="1700" b="1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62" name="Rectangle 98">
            <a:extLst>
              <a:ext uri="{FF2B5EF4-FFF2-40B4-BE49-F238E27FC236}">
                <a16:creationId xmlns:a16="http://schemas.microsoft.com/office/drawing/2014/main" id="{0FCA4A36-6536-4F03-9A02-D6F1671A7B30}"/>
              </a:ext>
            </a:extLst>
          </p:cNvPr>
          <p:cNvSpPr/>
          <p:nvPr/>
        </p:nvSpPr>
        <p:spPr>
          <a:xfrm>
            <a:off x="-2" y="3432502"/>
            <a:ext cx="2544054" cy="4821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파일 수신 및 </a:t>
            </a:r>
            <a:r>
              <a:rPr lang="en-US" altLang="ko-KR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wav </a:t>
            </a:r>
            <a:r>
              <a:rPr lang="ko-KR" altLang="en-US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변환</a:t>
            </a:r>
            <a:endParaRPr lang="en-US" altLang="ko-KR" sz="1700" b="1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63" name="Group 8">
            <a:extLst>
              <a:ext uri="{FF2B5EF4-FFF2-40B4-BE49-F238E27FC236}">
                <a16:creationId xmlns:a16="http://schemas.microsoft.com/office/drawing/2014/main" id="{C0CACEB4-9132-4652-9AD0-0E164C7DDD19}"/>
              </a:ext>
            </a:extLst>
          </p:cNvPr>
          <p:cNvSpPr/>
          <p:nvPr/>
        </p:nvSpPr>
        <p:spPr>
          <a:xfrm flipH="1">
            <a:off x="2626656" y="3454655"/>
            <a:ext cx="597049" cy="407667"/>
          </a:xfrm>
          <a:custGeom>
            <a:avLst/>
            <a:gdLst>
              <a:gd name="connsiteX0" fmla="*/ 0 w 2955843"/>
              <a:gd name="connsiteY0" fmla="*/ 348736 h 1394942"/>
              <a:gd name="connsiteX1" fmla="*/ 2258372 w 2955843"/>
              <a:gd name="connsiteY1" fmla="*/ 348736 h 1394942"/>
              <a:gd name="connsiteX2" fmla="*/ 2258372 w 2955843"/>
              <a:gd name="connsiteY2" fmla="*/ 0 h 1394942"/>
              <a:gd name="connsiteX3" fmla="*/ 2955843 w 2955843"/>
              <a:gd name="connsiteY3" fmla="*/ 697471 h 1394942"/>
              <a:gd name="connsiteX4" fmla="*/ 2258372 w 2955843"/>
              <a:gd name="connsiteY4" fmla="*/ 1394942 h 1394942"/>
              <a:gd name="connsiteX5" fmla="*/ 2258372 w 2955843"/>
              <a:gd name="connsiteY5" fmla="*/ 1046207 h 1394942"/>
              <a:gd name="connsiteX6" fmla="*/ 0 w 2955843"/>
              <a:gd name="connsiteY6" fmla="*/ 1046207 h 1394942"/>
              <a:gd name="connsiteX7" fmla="*/ 0 w 2955843"/>
              <a:gd name="connsiteY7" fmla="*/ 348736 h 139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55843" h="1394942">
                <a:moveTo>
                  <a:pt x="0" y="348736"/>
                </a:moveTo>
                <a:lnTo>
                  <a:pt x="2258372" y="348736"/>
                </a:lnTo>
                <a:lnTo>
                  <a:pt x="2258372" y="0"/>
                </a:lnTo>
                <a:lnTo>
                  <a:pt x="2955843" y="697471"/>
                </a:lnTo>
                <a:lnTo>
                  <a:pt x="2258372" y="1394942"/>
                </a:lnTo>
                <a:lnTo>
                  <a:pt x="2258372" y="1046207"/>
                </a:lnTo>
                <a:lnTo>
                  <a:pt x="0" y="1046207"/>
                </a:lnTo>
                <a:lnTo>
                  <a:pt x="0" y="348736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0000" tIns="0" rIns="602735" bIns="0" numCol="1" spcCol="1270" anchor="ctr" anchorCtr="0">
            <a:noAutofit/>
          </a:bodyPr>
          <a:lstStyle/>
          <a:p>
            <a:pPr lvl="0" algn="ctr" defTabSz="355600">
              <a:lnSpc>
                <a:spcPct val="120000"/>
              </a:lnSpc>
              <a:spcAft>
                <a:spcPts val="0"/>
              </a:spcAft>
            </a:pPr>
            <a:endParaRPr lang="en-US" sz="1700" b="1" kern="120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64" name="Group 8">
            <a:extLst>
              <a:ext uri="{FF2B5EF4-FFF2-40B4-BE49-F238E27FC236}">
                <a16:creationId xmlns:a16="http://schemas.microsoft.com/office/drawing/2014/main" id="{79C604F0-ECF3-4AB6-B649-EB00163F17E6}"/>
              </a:ext>
            </a:extLst>
          </p:cNvPr>
          <p:cNvSpPr/>
          <p:nvPr/>
        </p:nvSpPr>
        <p:spPr>
          <a:xfrm flipH="1">
            <a:off x="5848557" y="3463561"/>
            <a:ext cx="597049" cy="407667"/>
          </a:xfrm>
          <a:custGeom>
            <a:avLst/>
            <a:gdLst>
              <a:gd name="connsiteX0" fmla="*/ 0 w 2955843"/>
              <a:gd name="connsiteY0" fmla="*/ 348736 h 1394942"/>
              <a:gd name="connsiteX1" fmla="*/ 2258372 w 2955843"/>
              <a:gd name="connsiteY1" fmla="*/ 348736 h 1394942"/>
              <a:gd name="connsiteX2" fmla="*/ 2258372 w 2955843"/>
              <a:gd name="connsiteY2" fmla="*/ 0 h 1394942"/>
              <a:gd name="connsiteX3" fmla="*/ 2955843 w 2955843"/>
              <a:gd name="connsiteY3" fmla="*/ 697471 h 1394942"/>
              <a:gd name="connsiteX4" fmla="*/ 2258372 w 2955843"/>
              <a:gd name="connsiteY4" fmla="*/ 1394942 h 1394942"/>
              <a:gd name="connsiteX5" fmla="*/ 2258372 w 2955843"/>
              <a:gd name="connsiteY5" fmla="*/ 1046207 h 1394942"/>
              <a:gd name="connsiteX6" fmla="*/ 0 w 2955843"/>
              <a:gd name="connsiteY6" fmla="*/ 1046207 h 1394942"/>
              <a:gd name="connsiteX7" fmla="*/ 0 w 2955843"/>
              <a:gd name="connsiteY7" fmla="*/ 348736 h 139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55843" h="1394942">
                <a:moveTo>
                  <a:pt x="0" y="348736"/>
                </a:moveTo>
                <a:lnTo>
                  <a:pt x="2258372" y="348736"/>
                </a:lnTo>
                <a:lnTo>
                  <a:pt x="2258372" y="0"/>
                </a:lnTo>
                <a:lnTo>
                  <a:pt x="2955843" y="697471"/>
                </a:lnTo>
                <a:lnTo>
                  <a:pt x="2258372" y="1394942"/>
                </a:lnTo>
                <a:lnTo>
                  <a:pt x="2258372" y="1046207"/>
                </a:lnTo>
                <a:lnTo>
                  <a:pt x="0" y="1046207"/>
                </a:lnTo>
                <a:lnTo>
                  <a:pt x="0" y="348736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0000" tIns="0" rIns="602735" bIns="0" numCol="1" spcCol="1270" anchor="ctr" anchorCtr="0">
            <a:noAutofit/>
          </a:bodyPr>
          <a:lstStyle/>
          <a:p>
            <a:pPr lvl="0" algn="ctr" defTabSz="355600">
              <a:lnSpc>
                <a:spcPct val="120000"/>
              </a:lnSpc>
              <a:spcAft>
                <a:spcPts val="0"/>
              </a:spcAft>
            </a:pPr>
            <a:endParaRPr lang="en-US" sz="1700" b="1" kern="120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65" name="Rectangle 98">
            <a:extLst>
              <a:ext uri="{FF2B5EF4-FFF2-40B4-BE49-F238E27FC236}">
                <a16:creationId xmlns:a16="http://schemas.microsoft.com/office/drawing/2014/main" id="{3E424FF2-5CE3-49C2-A573-031EFA216555}"/>
              </a:ext>
            </a:extLst>
          </p:cNvPr>
          <p:cNvSpPr/>
          <p:nvPr/>
        </p:nvSpPr>
        <p:spPr>
          <a:xfrm>
            <a:off x="41336" y="4883559"/>
            <a:ext cx="2545787" cy="4821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음성 파일 분석 및 송신</a:t>
            </a:r>
            <a:endParaRPr lang="en-US" altLang="ko-KR" sz="1700" b="1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66" name="Rectangle 98">
            <a:extLst>
              <a:ext uri="{FF2B5EF4-FFF2-40B4-BE49-F238E27FC236}">
                <a16:creationId xmlns:a16="http://schemas.microsoft.com/office/drawing/2014/main" id="{5F607720-A579-42A6-AD54-2DCF89AF0E46}"/>
              </a:ext>
            </a:extLst>
          </p:cNvPr>
          <p:cNvSpPr/>
          <p:nvPr/>
        </p:nvSpPr>
        <p:spPr>
          <a:xfrm>
            <a:off x="3263238" y="4892465"/>
            <a:ext cx="2545786" cy="4821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17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결과값 수신</a:t>
            </a:r>
            <a:endParaRPr lang="en-US" altLang="ko-KR" sz="1700" b="1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67" name="Rectangle 98">
            <a:extLst>
              <a:ext uri="{FF2B5EF4-FFF2-40B4-BE49-F238E27FC236}">
                <a16:creationId xmlns:a16="http://schemas.microsoft.com/office/drawing/2014/main" id="{0D96EA9C-F68D-445E-8CC2-E9DD5D8E8A17}"/>
              </a:ext>
            </a:extLst>
          </p:cNvPr>
          <p:cNvSpPr/>
          <p:nvPr/>
        </p:nvSpPr>
        <p:spPr>
          <a:xfrm>
            <a:off x="6485139" y="4883559"/>
            <a:ext cx="2544054" cy="48217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17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rPr>
              <a:t>결과 출력</a:t>
            </a:r>
            <a:endParaRPr lang="en-US" altLang="ko-KR" sz="170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68" name="Group 8">
            <a:extLst>
              <a:ext uri="{FF2B5EF4-FFF2-40B4-BE49-F238E27FC236}">
                <a16:creationId xmlns:a16="http://schemas.microsoft.com/office/drawing/2014/main" id="{F0B3A4F0-053E-48EE-AEA0-2F0D1FDBD5DC}"/>
              </a:ext>
            </a:extLst>
          </p:cNvPr>
          <p:cNvSpPr/>
          <p:nvPr/>
        </p:nvSpPr>
        <p:spPr>
          <a:xfrm>
            <a:off x="2626656" y="4920813"/>
            <a:ext cx="597049" cy="407667"/>
          </a:xfrm>
          <a:custGeom>
            <a:avLst/>
            <a:gdLst>
              <a:gd name="connsiteX0" fmla="*/ 0 w 2955843"/>
              <a:gd name="connsiteY0" fmla="*/ 348736 h 1394942"/>
              <a:gd name="connsiteX1" fmla="*/ 2258372 w 2955843"/>
              <a:gd name="connsiteY1" fmla="*/ 348736 h 1394942"/>
              <a:gd name="connsiteX2" fmla="*/ 2258372 w 2955843"/>
              <a:gd name="connsiteY2" fmla="*/ 0 h 1394942"/>
              <a:gd name="connsiteX3" fmla="*/ 2955843 w 2955843"/>
              <a:gd name="connsiteY3" fmla="*/ 697471 h 1394942"/>
              <a:gd name="connsiteX4" fmla="*/ 2258372 w 2955843"/>
              <a:gd name="connsiteY4" fmla="*/ 1394942 h 1394942"/>
              <a:gd name="connsiteX5" fmla="*/ 2258372 w 2955843"/>
              <a:gd name="connsiteY5" fmla="*/ 1046207 h 1394942"/>
              <a:gd name="connsiteX6" fmla="*/ 0 w 2955843"/>
              <a:gd name="connsiteY6" fmla="*/ 1046207 h 1394942"/>
              <a:gd name="connsiteX7" fmla="*/ 0 w 2955843"/>
              <a:gd name="connsiteY7" fmla="*/ 348736 h 139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55843" h="1394942">
                <a:moveTo>
                  <a:pt x="0" y="348736"/>
                </a:moveTo>
                <a:lnTo>
                  <a:pt x="2258372" y="348736"/>
                </a:lnTo>
                <a:lnTo>
                  <a:pt x="2258372" y="0"/>
                </a:lnTo>
                <a:lnTo>
                  <a:pt x="2955843" y="697471"/>
                </a:lnTo>
                <a:lnTo>
                  <a:pt x="2258372" y="1394942"/>
                </a:lnTo>
                <a:lnTo>
                  <a:pt x="2258372" y="1046207"/>
                </a:lnTo>
                <a:lnTo>
                  <a:pt x="0" y="1046207"/>
                </a:lnTo>
                <a:lnTo>
                  <a:pt x="0" y="348736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0000" tIns="0" rIns="602735" bIns="0" numCol="1" spcCol="1270" anchor="ctr" anchorCtr="0">
            <a:noAutofit/>
          </a:bodyPr>
          <a:lstStyle/>
          <a:p>
            <a:pPr lvl="0" algn="ctr" defTabSz="355600">
              <a:lnSpc>
                <a:spcPct val="120000"/>
              </a:lnSpc>
              <a:spcAft>
                <a:spcPts val="0"/>
              </a:spcAft>
            </a:pPr>
            <a:endParaRPr lang="en-US" sz="1700" b="1" kern="120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69" name="Group 8">
            <a:extLst>
              <a:ext uri="{FF2B5EF4-FFF2-40B4-BE49-F238E27FC236}">
                <a16:creationId xmlns:a16="http://schemas.microsoft.com/office/drawing/2014/main" id="{ECCCF3B1-05E3-4E32-838A-DF6DEEFF949B}"/>
              </a:ext>
            </a:extLst>
          </p:cNvPr>
          <p:cNvSpPr/>
          <p:nvPr/>
        </p:nvSpPr>
        <p:spPr>
          <a:xfrm>
            <a:off x="5848557" y="4929719"/>
            <a:ext cx="597049" cy="407667"/>
          </a:xfrm>
          <a:custGeom>
            <a:avLst/>
            <a:gdLst>
              <a:gd name="connsiteX0" fmla="*/ 0 w 2955843"/>
              <a:gd name="connsiteY0" fmla="*/ 348736 h 1394942"/>
              <a:gd name="connsiteX1" fmla="*/ 2258372 w 2955843"/>
              <a:gd name="connsiteY1" fmla="*/ 348736 h 1394942"/>
              <a:gd name="connsiteX2" fmla="*/ 2258372 w 2955843"/>
              <a:gd name="connsiteY2" fmla="*/ 0 h 1394942"/>
              <a:gd name="connsiteX3" fmla="*/ 2955843 w 2955843"/>
              <a:gd name="connsiteY3" fmla="*/ 697471 h 1394942"/>
              <a:gd name="connsiteX4" fmla="*/ 2258372 w 2955843"/>
              <a:gd name="connsiteY4" fmla="*/ 1394942 h 1394942"/>
              <a:gd name="connsiteX5" fmla="*/ 2258372 w 2955843"/>
              <a:gd name="connsiteY5" fmla="*/ 1046207 h 1394942"/>
              <a:gd name="connsiteX6" fmla="*/ 0 w 2955843"/>
              <a:gd name="connsiteY6" fmla="*/ 1046207 h 1394942"/>
              <a:gd name="connsiteX7" fmla="*/ 0 w 2955843"/>
              <a:gd name="connsiteY7" fmla="*/ 348736 h 139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55843" h="1394942">
                <a:moveTo>
                  <a:pt x="0" y="348736"/>
                </a:moveTo>
                <a:lnTo>
                  <a:pt x="2258372" y="348736"/>
                </a:lnTo>
                <a:lnTo>
                  <a:pt x="2258372" y="0"/>
                </a:lnTo>
                <a:lnTo>
                  <a:pt x="2955843" y="697471"/>
                </a:lnTo>
                <a:lnTo>
                  <a:pt x="2258372" y="1394942"/>
                </a:lnTo>
                <a:lnTo>
                  <a:pt x="2258372" y="1046207"/>
                </a:lnTo>
                <a:lnTo>
                  <a:pt x="0" y="1046207"/>
                </a:lnTo>
                <a:lnTo>
                  <a:pt x="0" y="348736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0000" tIns="0" rIns="602735" bIns="0" numCol="1" spcCol="1270" anchor="ctr" anchorCtr="0">
            <a:noAutofit/>
          </a:bodyPr>
          <a:lstStyle/>
          <a:p>
            <a:pPr lvl="0" algn="ctr" defTabSz="355600">
              <a:lnSpc>
                <a:spcPct val="120000"/>
              </a:lnSpc>
              <a:spcAft>
                <a:spcPts val="0"/>
              </a:spcAft>
            </a:pPr>
            <a:endParaRPr lang="en-US" sz="1700" b="1" kern="120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45D7707E-42DC-4591-8390-E45AB8096B2B}"/>
              </a:ext>
            </a:extLst>
          </p:cNvPr>
          <p:cNvGrpSpPr/>
          <p:nvPr/>
        </p:nvGrpSpPr>
        <p:grpSpPr>
          <a:xfrm>
            <a:off x="404099" y="83182"/>
            <a:ext cx="4785544" cy="769441"/>
            <a:chOff x="413335" y="191242"/>
            <a:chExt cx="4785544" cy="769441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B58B1ADE-25F4-4285-A3CD-5CDF8D9C364B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9C9F17CC-6FCF-4CB3-8B80-22996EC4A6C7}"/>
                </a:ext>
              </a:extLst>
            </p:cNvPr>
            <p:cNvSpPr txBox="1"/>
            <p:nvPr/>
          </p:nvSpPr>
          <p:spPr>
            <a:xfrm>
              <a:off x="839993" y="252798"/>
              <a:ext cx="435888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녹음 및 파일 저장 구현</a:t>
              </a:r>
            </a:p>
          </p:txBody>
        </p:sp>
      </p:grpSp>
      <p:sp>
        <p:nvSpPr>
          <p:cNvPr id="73" name="Group 8">
            <a:extLst>
              <a:ext uri="{FF2B5EF4-FFF2-40B4-BE49-F238E27FC236}">
                <a16:creationId xmlns:a16="http://schemas.microsoft.com/office/drawing/2014/main" id="{95631D9B-5E24-4E2F-ABA3-862C39D562DF}"/>
              </a:ext>
            </a:extLst>
          </p:cNvPr>
          <p:cNvSpPr/>
          <p:nvPr/>
        </p:nvSpPr>
        <p:spPr>
          <a:xfrm rot="5400000">
            <a:off x="7458641" y="2722985"/>
            <a:ext cx="597049" cy="407667"/>
          </a:xfrm>
          <a:custGeom>
            <a:avLst/>
            <a:gdLst>
              <a:gd name="connsiteX0" fmla="*/ 0 w 2955843"/>
              <a:gd name="connsiteY0" fmla="*/ 348736 h 1394942"/>
              <a:gd name="connsiteX1" fmla="*/ 2258372 w 2955843"/>
              <a:gd name="connsiteY1" fmla="*/ 348736 h 1394942"/>
              <a:gd name="connsiteX2" fmla="*/ 2258372 w 2955843"/>
              <a:gd name="connsiteY2" fmla="*/ 0 h 1394942"/>
              <a:gd name="connsiteX3" fmla="*/ 2955843 w 2955843"/>
              <a:gd name="connsiteY3" fmla="*/ 697471 h 1394942"/>
              <a:gd name="connsiteX4" fmla="*/ 2258372 w 2955843"/>
              <a:gd name="connsiteY4" fmla="*/ 1394942 h 1394942"/>
              <a:gd name="connsiteX5" fmla="*/ 2258372 w 2955843"/>
              <a:gd name="connsiteY5" fmla="*/ 1046207 h 1394942"/>
              <a:gd name="connsiteX6" fmla="*/ 0 w 2955843"/>
              <a:gd name="connsiteY6" fmla="*/ 1046207 h 1394942"/>
              <a:gd name="connsiteX7" fmla="*/ 0 w 2955843"/>
              <a:gd name="connsiteY7" fmla="*/ 348736 h 139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55843" h="1394942">
                <a:moveTo>
                  <a:pt x="0" y="348736"/>
                </a:moveTo>
                <a:lnTo>
                  <a:pt x="2258372" y="348736"/>
                </a:lnTo>
                <a:lnTo>
                  <a:pt x="2258372" y="0"/>
                </a:lnTo>
                <a:lnTo>
                  <a:pt x="2955843" y="697471"/>
                </a:lnTo>
                <a:lnTo>
                  <a:pt x="2258372" y="1394942"/>
                </a:lnTo>
                <a:lnTo>
                  <a:pt x="2258372" y="1046207"/>
                </a:lnTo>
                <a:lnTo>
                  <a:pt x="0" y="1046207"/>
                </a:lnTo>
                <a:lnTo>
                  <a:pt x="0" y="348736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0000" tIns="0" rIns="602735" bIns="0" numCol="1" spcCol="1270" anchor="ctr" anchorCtr="0">
            <a:noAutofit/>
          </a:bodyPr>
          <a:lstStyle/>
          <a:p>
            <a:pPr lvl="0" algn="ctr" defTabSz="355600">
              <a:lnSpc>
                <a:spcPct val="120000"/>
              </a:lnSpc>
              <a:spcAft>
                <a:spcPts val="0"/>
              </a:spcAft>
            </a:pPr>
            <a:endParaRPr lang="en-US" sz="1700" b="1" kern="120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74" name="Group 8">
            <a:extLst>
              <a:ext uri="{FF2B5EF4-FFF2-40B4-BE49-F238E27FC236}">
                <a16:creationId xmlns:a16="http://schemas.microsoft.com/office/drawing/2014/main" id="{9BE07150-8464-440A-9582-5185AF91E4E9}"/>
              </a:ext>
            </a:extLst>
          </p:cNvPr>
          <p:cNvSpPr/>
          <p:nvPr/>
        </p:nvSpPr>
        <p:spPr>
          <a:xfrm rot="5400000">
            <a:off x="973500" y="4195285"/>
            <a:ext cx="597049" cy="407667"/>
          </a:xfrm>
          <a:custGeom>
            <a:avLst/>
            <a:gdLst>
              <a:gd name="connsiteX0" fmla="*/ 0 w 2955843"/>
              <a:gd name="connsiteY0" fmla="*/ 348736 h 1394942"/>
              <a:gd name="connsiteX1" fmla="*/ 2258372 w 2955843"/>
              <a:gd name="connsiteY1" fmla="*/ 348736 h 1394942"/>
              <a:gd name="connsiteX2" fmla="*/ 2258372 w 2955843"/>
              <a:gd name="connsiteY2" fmla="*/ 0 h 1394942"/>
              <a:gd name="connsiteX3" fmla="*/ 2955843 w 2955843"/>
              <a:gd name="connsiteY3" fmla="*/ 697471 h 1394942"/>
              <a:gd name="connsiteX4" fmla="*/ 2258372 w 2955843"/>
              <a:gd name="connsiteY4" fmla="*/ 1394942 h 1394942"/>
              <a:gd name="connsiteX5" fmla="*/ 2258372 w 2955843"/>
              <a:gd name="connsiteY5" fmla="*/ 1046207 h 1394942"/>
              <a:gd name="connsiteX6" fmla="*/ 0 w 2955843"/>
              <a:gd name="connsiteY6" fmla="*/ 1046207 h 1394942"/>
              <a:gd name="connsiteX7" fmla="*/ 0 w 2955843"/>
              <a:gd name="connsiteY7" fmla="*/ 348736 h 1394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55843" h="1394942">
                <a:moveTo>
                  <a:pt x="0" y="348736"/>
                </a:moveTo>
                <a:lnTo>
                  <a:pt x="2258372" y="348736"/>
                </a:lnTo>
                <a:lnTo>
                  <a:pt x="2258372" y="0"/>
                </a:lnTo>
                <a:lnTo>
                  <a:pt x="2955843" y="697471"/>
                </a:lnTo>
                <a:lnTo>
                  <a:pt x="2258372" y="1394942"/>
                </a:lnTo>
                <a:lnTo>
                  <a:pt x="2258372" y="1046207"/>
                </a:lnTo>
                <a:lnTo>
                  <a:pt x="0" y="1046207"/>
                </a:lnTo>
                <a:lnTo>
                  <a:pt x="0" y="348736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5">
              <a:hueOff val="0"/>
              <a:satOff val="0"/>
              <a:lumOff val="0"/>
              <a:alphaOff val="0"/>
            </a:schemeClr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540000" tIns="0" rIns="602735" bIns="0" numCol="1" spcCol="1270" anchor="ctr" anchorCtr="0">
            <a:noAutofit/>
          </a:bodyPr>
          <a:lstStyle/>
          <a:p>
            <a:pPr lvl="0" algn="ctr" defTabSz="355600">
              <a:lnSpc>
                <a:spcPct val="120000"/>
              </a:lnSpc>
              <a:spcAft>
                <a:spcPts val="0"/>
              </a:spcAft>
            </a:pPr>
            <a:endParaRPr lang="en-US" sz="1700" b="1" kern="120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50564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60" grpId="0" animBg="1"/>
      <p:bldP spid="6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3F329EA9-9777-498D-A5FC-0D2A0E11A334}"/>
              </a:ext>
            </a:extLst>
          </p:cNvPr>
          <p:cNvSpPr/>
          <p:nvPr/>
        </p:nvSpPr>
        <p:spPr>
          <a:xfrm>
            <a:off x="1945847" y="1384057"/>
            <a:ext cx="1084410" cy="550990"/>
          </a:xfrm>
          <a:prstGeom prst="ellipse">
            <a:avLst/>
          </a:prstGeom>
          <a:solidFill>
            <a:schemeClr val="accent1">
              <a:lumMod val="50000"/>
            </a:schemeClr>
          </a:solidFill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앱 실행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341A378-6FC9-4E48-8D71-D7989628F374}"/>
              </a:ext>
            </a:extLst>
          </p:cNvPr>
          <p:cNvSpPr txBox="1"/>
          <p:nvPr/>
        </p:nvSpPr>
        <p:spPr>
          <a:xfrm>
            <a:off x="4924304" y="3673631"/>
            <a:ext cx="321630" cy="2462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ko-KR" altLang="en-US" sz="10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예</a:t>
            </a:r>
            <a:endParaRPr lang="en-US" altLang="ko-KR" sz="1000" b="1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4D39CEE5-D149-497B-9041-37EB7C5770B0}"/>
              </a:ext>
            </a:extLst>
          </p:cNvPr>
          <p:cNvCxnSpPr>
            <a:cxnSpLocks/>
            <a:stCxn id="39" idx="3"/>
            <a:endCxn id="31" idx="6"/>
          </p:cNvCxnSpPr>
          <p:nvPr/>
        </p:nvCxnSpPr>
        <p:spPr>
          <a:xfrm flipH="1">
            <a:off x="3030257" y="3143988"/>
            <a:ext cx="5988900" cy="3187106"/>
          </a:xfrm>
          <a:prstGeom prst="bentConnector3">
            <a:avLst>
              <a:gd name="adj1" fmla="val -3923"/>
            </a:avLst>
          </a:prstGeom>
          <a:solidFill>
            <a:schemeClr val="bg1"/>
          </a:solidFill>
          <a:ln w="9525"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39234F46-59C0-45BF-82BF-E341C925C871}"/>
              </a:ext>
            </a:extLst>
          </p:cNvPr>
          <p:cNvCxnSpPr>
            <a:cxnSpLocks/>
            <a:stCxn id="40" idx="3"/>
            <a:endCxn id="31" idx="6"/>
          </p:cNvCxnSpPr>
          <p:nvPr/>
        </p:nvCxnSpPr>
        <p:spPr>
          <a:xfrm flipH="1">
            <a:off x="3030257" y="3988408"/>
            <a:ext cx="5992445" cy="2342686"/>
          </a:xfrm>
          <a:prstGeom prst="bentConnector3">
            <a:avLst>
              <a:gd name="adj1" fmla="val -3921"/>
            </a:avLst>
          </a:prstGeom>
          <a:solidFill>
            <a:schemeClr val="bg1"/>
          </a:solidFill>
          <a:ln w="9525"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연결선: 꺾임 45">
            <a:extLst>
              <a:ext uri="{FF2B5EF4-FFF2-40B4-BE49-F238E27FC236}">
                <a16:creationId xmlns:a16="http://schemas.microsoft.com/office/drawing/2014/main" id="{03A9B46A-80A6-430D-A7ED-2855EADBCF27}"/>
              </a:ext>
            </a:extLst>
          </p:cNvPr>
          <p:cNvCxnSpPr>
            <a:cxnSpLocks/>
          </p:cNvCxnSpPr>
          <p:nvPr/>
        </p:nvCxnSpPr>
        <p:spPr>
          <a:xfrm flipH="1">
            <a:off x="3056951" y="4758090"/>
            <a:ext cx="5985767" cy="1573004"/>
          </a:xfrm>
          <a:prstGeom prst="bentConnector3">
            <a:avLst>
              <a:gd name="adj1" fmla="val -3763"/>
            </a:avLst>
          </a:prstGeom>
          <a:solidFill>
            <a:schemeClr val="bg1"/>
          </a:solidFill>
          <a:ln w="9525">
            <a:tailEnd type="triangle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9" name="그룹 8">
            <a:extLst>
              <a:ext uri="{FF2B5EF4-FFF2-40B4-BE49-F238E27FC236}">
                <a16:creationId xmlns:a16="http://schemas.microsoft.com/office/drawing/2014/main" id="{38DF0E98-F401-4A48-88CE-399454B29FA2}"/>
              </a:ext>
            </a:extLst>
          </p:cNvPr>
          <p:cNvGrpSpPr/>
          <p:nvPr/>
        </p:nvGrpSpPr>
        <p:grpSpPr>
          <a:xfrm>
            <a:off x="4969201" y="2902721"/>
            <a:ext cx="4053501" cy="2093241"/>
            <a:chOff x="4969201" y="2902721"/>
            <a:chExt cx="4053501" cy="2093241"/>
          </a:xfrm>
        </p:grpSpPr>
        <p:sp>
          <p:nvSpPr>
            <p:cNvPr id="39" name="사각형: 둥근 모서리 38">
              <a:extLst>
                <a:ext uri="{FF2B5EF4-FFF2-40B4-BE49-F238E27FC236}">
                  <a16:creationId xmlns:a16="http://schemas.microsoft.com/office/drawing/2014/main" id="{600746CC-120D-4E73-B0D5-5D5CFAF59C5A}"/>
                </a:ext>
              </a:extLst>
            </p:cNvPr>
            <p:cNvSpPr/>
            <p:nvPr/>
          </p:nvSpPr>
          <p:spPr>
            <a:xfrm>
              <a:off x="7874398" y="2947552"/>
              <a:ext cx="1144759" cy="392872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파일 공유</a:t>
              </a:r>
            </a:p>
          </p:txBody>
        </p:sp>
        <p:sp>
          <p:nvSpPr>
            <p:cNvPr id="40" name="사각형: 둥근 모서리 39">
              <a:extLst>
                <a:ext uri="{FF2B5EF4-FFF2-40B4-BE49-F238E27FC236}">
                  <a16:creationId xmlns:a16="http://schemas.microsoft.com/office/drawing/2014/main" id="{542FFF72-A26B-44F9-B609-DFB842324FED}"/>
                </a:ext>
              </a:extLst>
            </p:cNvPr>
            <p:cNvSpPr/>
            <p:nvPr/>
          </p:nvSpPr>
          <p:spPr>
            <a:xfrm>
              <a:off x="7877942" y="3791972"/>
              <a:ext cx="1144760" cy="392872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파일이름변경</a:t>
              </a:r>
            </a:p>
          </p:txBody>
        </p:sp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8D0BCF5A-693A-4C2C-9B92-19D764E74D33}"/>
                </a:ext>
              </a:extLst>
            </p:cNvPr>
            <p:cNvSpPr/>
            <p:nvPr/>
          </p:nvSpPr>
          <p:spPr>
            <a:xfrm>
              <a:off x="7871264" y="4561653"/>
              <a:ext cx="1144760" cy="392872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파일 삭제</a:t>
              </a:r>
            </a:p>
          </p:txBody>
        </p:sp>
        <p:cxnSp>
          <p:nvCxnSpPr>
            <p:cNvPr id="42" name="직선 화살표 연결선 41">
              <a:extLst>
                <a:ext uri="{FF2B5EF4-FFF2-40B4-BE49-F238E27FC236}">
                  <a16:creationId xmlns:a16="http://schemas.microsoft.com/office/drawing/2014/main" id="{354FDEF6-CC66-4685-924D-698AF62DF517}"/>
                </a:ext>
              </a:extLst>
            </p:cNvPr>
            <p:cNvCxnSpPr>
              <a:cxnSpLocks/>
              <a:stCxn id="47" idx="3"/>
              <a:endCxn id="39" idx="1"/>
            </p:cNvCxnSpPr>
            <p:nvPr/>
          </p:nvCxnSpPr>
          <p:spPr>
            <a:xfrm>
              <a:off x="7210541" y="3143988"/>
              <a:ext cx="663857" cy="0"/>
            </a:xfrm>
            <a:prstGeom prst="straightConnector1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" name="직선 화살표 연결선 42">
              <a:extLst>
                <a:ext uri="{FF2B5EF4-FFF2-40B4-BE49-F238E27FC236}">
                  <a16:creationId xmlns:a16="http://schemas.microsoft.com/office/drawing/2014/main" id="{1A634D10-DF2B-42EF-9B52-EEEEADF78F78}"/>
                </a:ext>
              </a:extLst>
            </p:cNvPr>
            <p:cNvCxnSpPr>
              <a:cxnSpLocks/>
              <a:stCxn id="50" idx="3"/>
              <a:endCxn id="40" idx="1"/>
            </p:cNvCxnSpPr>
            <p:nvPr/>
          </p:nvCxnSpPr>
          <p:spPr>
            <a:xfrm flipV="1">
              <a:off x="7210542" y="3988408"/>
              <a:ext cx="667400" cy="2251"/>
            </a:xfrm>
            <a:prstGeom prst="straightConnector1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7" name="순서도: 카드 46">
              <a:extLst>
                <a:ext uri="{FF2B5EF4-FFF2-40B4-BE49-F238E27FC236}">
                  <a16:creationId xmlns:a16="http://schemas.microsoft.com/office/drawing/2014/main" id="{3D66ED9B-78BF-4F90-8763-3EBDFCBFC099}"/>
                </a:ext>
              </a:extLst>
            </p:cNvPr>
            <p:cNvSpPr/>
            <p:nvPr/>
          </p:nvSpPr>
          <p:spPr>
            <a:xfrm>
              <a:off x="5943887" y="2902721"/>
              <a:ext cx="1266654" cy="482534"/>
            </a:xfrm>
            <a:prstGeom prst="flowChartPunchedCard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5197D7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파일 공유 터치</a:t>
              </a:r>
            </a:p>
          </p:txBody>
        </p:sp>
        <p:sp>
          <p:nvSpPr>
            <p:cNvPr id="50" name="순서도: 카드 49">
              <a:extLst>
                <a:ext uri="{FF2B5EF4-FFF2-40B4-BE49-F238E27FC236}">
                  <a16:creationId xmlns:a16="http://schemas.microsoft.com/office/drawing/2014/main" id="{3A9C2209-7168-4ED6-8AA8-201F99039D60}"/>
                </a:ext>
              </a:extLst>
            </p:cNvPr>
            <p:cNvSpPr/>
            <p:nvPr/>
          </p:nvSpPr>
          <p:spPr>
            <a:xfrm>
              <a:off x="5943888" y="3749392"/>
              <a:ext cx="1266654" cy="482534"/>
            </a:xfrm>
            <a:prstGeom prst="flowChartPunchedCard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5197D7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파일 이름변경 터치</a:t>
              </a:r>
            </a:p>
          </p:txBody>
        </p: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333D0763-ED0C-468F-814E-A29F04C9D29E}"/>
                </a:ext>
              </a:extLst>
            </p:cNvPr>
            <p:cNvCxnSpPr>
              <a:cxnSpLocks/>
              <a:stCxn id="54" idx="3"/>
              <a:endCxn id="41" idx="1"/>
            </p:cNvCxnSpPr>
            <p:nvPr/>
          </p:nvCxnSpPr>
          <p:spPr>
            <a:xfrm>
              <a:off x="7210541" y="4754695"/>
              <a:ext cx="660723" cy="3394"/>
            </a:xfrm>
            <a:prstGeom prst="straightConnector1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2" name="연결선: 꺾임 51">
              <a:extLst>
                <a:ext uri="{FF2B5EF4-FFF2-40B4-BE49-F238E27FC236}">
                  <a16:creationId xmlns:a16="http://schemas.microsoft.com/office/drawing/2014/main" id="{84FE7E60-6B02-4F7F-9B32-A106281C5519}"/>
                </a:ext>
              </a:extLst>
            </p:cNvPr>
            <p:cNvCxnSpPr>
              <a:cxnSpLocks/>
              <a:stCxn id="36" idx="3"/>
              <a:endCxn id="47" idx="1"/>
            </p:cNvCxnSpPr>
            <p:nvPr/>
          </p:nvCxnSpPr>
          <p:spPr>
            <a:xfrm flipV="1">
              <a:off x="4969201" y="3143988"/>
              <a:ext cx="974686" cy="846223"/>
            </a:xfrm>
            <a:prstGeom prst="bentConnector3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3FDB97AB-E0B9-4860-9529-B4AAF199B1D2}"/>
                </a:ext>
              </a:extLst>
            </p:cNvPr>
            <p:cNvCxnSpPr>
              <a:cxnSpLocks/>
              <a:stCxn id="36" idx="3"/>
              <a:endCxn id="50" idx="1"/>
            </p:cNvCxnSpPr>
            <p:nvPr/>
          </p:nvCxnSpPr>
          <p:spPr>
            <a:xfrm>
              <a:off x="4969201" y="3990211"/>
              <a:ext cx="974687" cy="448"/>
            </a:xfrm>
            <a:prstGeom prst="straightConnector1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4" name="순서도: 카드 53">
              <a:extLst>
                <a:ext uri="{FF2B5EF4-FFF2-40B4-BE49-F238E27FC236}">
                  <a16:creationId xmlns:a16="http://schemas.microsoft.com/office/drawing/2014/main" id="{A6EC25E0-6E6A-4D89-8C46-162CDCD27062}"/>
                </a:ext>
              </a:extLst>
            </p:cNvPr>
            <p:cNvSpPr/>
            <p:nvPr/>
          </p:nvSpPr>
          <p:spPr>
            <a:xfrm>
              <a:off x="5943887" y="4513428"/>
              <a:ext cx="1266654" cy="482534"/>
            </a:xfrm>
            <a:prstGeom prst="flowChartPunchedCard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5197D7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파일  삭제 터치</a:t>
              </a:r>
            </a:p>
          </p:txBody>
        </p:sp>
        <p:cxnSp>
          <p:nvCxnSpPr>
            <p:cNvPr id="55" name="연결선: 꺾임 54">
              <a:extLst>
                <a:ext uri="{FF2B5EF4-FFF2-40B4-BE49-F238E27FC236}">
                  <a16:creationId xmlns:a16="http://schemas.microsoft.com/office/drawing/2014/main" id="{CEA8C66E-3AD0-45A5-91E8-BAF00F26B776}"/>
                </a:ext>
              </a:extLst>
            </p:cNvPr>
            <p:cNvCxnSpPr>
              <a:cxnSpLocks/>
              <a:stCxn id="36" idx="3"/>
              <a:endCxn id="54" idx="1"/>
            </p:cNvCxnSpPr>
            <p:nvPr/>
          </p:nvCxnSpPr>
          <p:spPr>
            <a:xfrm>
              <a:off x="4969201" y="3990211"/>
              <a:ext cx="974686" cy="764484"/>
            </a:xfrm>
            <a:prstGeom prst="bentConnector3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D236018-F426-4185-828C-4D5AB546C360}"/>
              </a:ext>
            </a:extLst>
          </p:cNvPr>
          <p:cNvGrpSpPr/>
          <p:nvPr/>
        </p:nvGrpSpPr>
        <p:grpSpPr>
          <a:xfrm>
            <a:off x="1912192" y="1935047"/>
            <a:ext cx="1144760" cy="4671542"/>
            <a:chOff x="1912192" y="1935047"/>
            <a:chExt cx="1144760" cy="4671542"/>
          </a:xfrm>
        </p:grpSpPr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E27C38C6-9D37-4758-8AEB-D3E47A14BCF7}"/>
                </a:ext>
              </a:extLst>
            </p:cNvPr>
            <p:cNvCxnSpPr>
              <a:cxnSpLocks/>
              <a:stCxn id="22" idx="2"/>
              <a:endCxn id="21" idx="0"/>
            </p:cNvCxnSpPr>
            <p:nvPr/>
          </p:nvCxnSpPr>
          <p:spPr>
            <a:xfrm>
              <a:off x="2484571" y="2676518"/>
              <a:ext cx="1" cy="174465"/>
            </a:xfrm>
            <a:prstGeom prst="straightConnector1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4C08BD45-D5C4-48C2-88D9-F2751A5D370A}"/>
                </a:ext>
              </a:extLst>
            </p:cNvPr>
            <p:cNvCxnSpPr>
              <a:cxnSpLocks/>
              <a:stCxn id="15" idx="4"/>
              <a:endCxn id="22" idx="0"/>
            </p:cNvCxnSpPr>
            <p:nvPr/>
          </p:nvCxnSpPr>
          <p:spPr>
            <a:xfrm flipH="1">
              <a:off x="2484571" y="1935047"/>
              <a:ext cx="3480" cy="258936"/>
            </a:xfrm>
            <a:prstGeom prst="straightConnector1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BF20D0A5-0332-48B3-AADC-812EB6F963BC}"/>
                </a:ext>
              </a:extLst>
            </p:cNvPr>
            <p:cNvSpPr/>
            <p:nvPr/>
          </p:nvSpPr>
          <p:spPr>
            <a:xfrm>
              <a:off x="1912192" y="2850983"/>
              <a:ext cx="1144760" cy="434352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녹음시작</a:t>
              </a:r>
              <a:br>
                <a:rPr kumimoji="0" lang="en-US" altLang="ko-KR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</a:br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타이머시작</a:t>
              </a:r>
            </a:p>
          </p:txBody>
        </p:sp>
        <p:sp>
          <p:nvSpPr>
            <p:cNvPr id="22" name="순서도: 카드 21">
              <a:extLst>
                <a:ext uri="{FF2B5EF4-FFF2-40B4-BE49-F238E27FC236}">
                  <a16:creationId xmlns:a16="http://schemas.microsoft.com/office/drawing/2014/main" id="{237C6DEB-0865-4F31-8961-BFD119B9EF7A}"/>
                </a:ext>
              </a:extLst>
            </p:cNvPr>
            <p:cNvSpPr/>
            <p:nvPr/>
          </p:nvSpPr>
          <p:spPr>
            <a:xfrm>
              <a:off x="1912192" y="2193984"/>
              <a:ext cx="1144759" cy="482534"/>
            </a:xfrm>
            <a:prstGeom prst="flowChartPunchedCard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5197D7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녹음버튼 </a:t>
              </a:r>
              <a:r>
                <a:rPr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터치</a:t>
              </a:r>
              <a:endParaRPr kumimoji="0" lang="ko-KR" altLang="en-US" sz="11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cxnSp>
          <p:nvCxnSpPr>
            <p:cNvPr id="23" name="직선 화살표 연결선 22">
              <a:extLst>
                <a:ext uri="{FF2B5EF4-FFF2-40B4-BE49-F238E27FC236}">
                  <a16:creationId xmlns:a16="http://schemas.microsoft.com/office/drawing/2014/main" id="{1EEB9860-67BF-48A7-A055-BA0B1C24A8E4}"/>
                </a:ext>
              </a:extLst>
            </p:cNvPr>
            <p:cNvCxnSpPr>
              <a:cxnSpLocks/>
              <a:stCxn id="24" idx="2"/>
              <a:endCxn id="26" idx="0"/>
            </p:cNvCxnSpPr>
            <p:nvPr/>
          </p:nvCxnSpPr>
          <p:spPr>
            <a:xfrm>
              <a:off x="2484571" y="3938724"/>
              <a:ext cx="1" cy="169179"/>
            </a:xfrm>
            <a:prstGeom prst="straightConnector1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4" name="순서도: 카드 23">
              <a:extLst>
                <a:ext uri="{FF2B5EF4-FFF2-40B4-BE49-F238E27FC236}">
                  <a16:creationId xmlns:a16="http://schemas.microsoft.com/office/drawing/2014/main" id="{7A161077-D2A1-4454-AB38-50575DBC5D9A}"/>
                </a:ext>
              </a:extLst>
            </p:cNvPr>
            <p:cNvSpPr/>
            <p:nvPr/>
          </p:nvSpPr>
          <p:spPr>
            <a:xfrm>
              <a:off x="1912192" y="3451035"/>
              <a:ext cx="1144759" cy="487689"/>
            </a:xfrm>
            <a:prstGeom prst="flowChartPunchedCard">
              <a:avLst/>
            </a:prstGeom>
            <a:solidFill>
              <a:schemeClr val="accent1">
                <a:lumMod val="75000"/>
              </a:schemeClr>
            </a:solidFill>
            <a:ln>
              <a:solidFill>
                <a:srgbClr val="5197D7"/>
              </a:solidFill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정지버튼 </a:t>
              </a:r>
              <a:r>
                <a:rPr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터치</a:t>
              </a:r>
              <a:endParaRPr kumimoji="0" lang="ko-KR" altLang="en-US" sz="11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D6D377C0-4629-41DC-8B3A-C2DA11704BC8}"/>
                </a:ext>
              </a:extLst>
            </p:cNvPr>
            <p:cNvCxnSpPr>
              <a:cxnSpLocks/>
              <a:stCxn id="21" idx="2"/>
              <a:endCxn id="24" idx="0"/>
            </p:cNvCxnSpPr>
            <p:nvPr/>
          </p:nvCxnSpPr>
          <p:spPr>
            <a:xfrm flipH="1">
              <a:off x="2484571" y="3285335"/>
              <a:ext cx="1" cy="165699"/>
            </a:xfrm>
            <a:prstGeom prst="straightConnector1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6" name="사각형: 둥근 모서리 25">
              <a:extLst>
                <a:ext uri="{FF2B5EF4-FFF2-40B4-BE49-F238E27FC236}">
                  <a16:creationId xmlns:a16="http://schemas.microsoft.com/office/drawing/2014/main" id="{A5DFBD4A-3140-4CDC-874F-2882BCCED7E4}"/>
                </a:ext>
              </a:extLst>
            </p:cNvPr>
            <p:cNvSpPr/>
            <p:nvPr/>
          </p:nvSpPr>
          <p:spPr>
            <a:xfrm>
              <a:off x="1912192" y="4107903"/>
              <a:ext cx="1144760" cy="394865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녹음 저장</a:t>
              </a:r>
              <a:br>
                <a:rPr kumimoji="0" lang="en-US" altLang="ko-KR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</a:br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타이머 종료</a:t>
              </a:r>
            </a:p>
          </p:txBody>
        </p:sp>
        <p:sp>
          <p:nvSpPr>
            <p:cNvPr id="27" name="사각형: 둥근 모서리 26">
              <a:extLst>
                <a:ext uri="{FF2B5EF4-FFF2-40B4-BE49-F238E27FC236}">
                  <a16:creationId xmlns:a16="http://schemas.microsoft.com/office/drawing/2014/main" id="{3861FC82-1C9F-4FB1-A83F-E664B6264D17}"/>
                </a:ext>
              </a:extLst>
            </p:cNvPr>
            <p:cNvSpPr/>
            <p:nvPr/>
          </p:nvSpPr>
          <p:spPr>
            <a:xfrm>
              <a:off x="1912192" y="4710645"/>
              <a:ext cx="1144759" cy="392872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녹음파일</a:t>
              </a:r>
              <a:endParaRPr kumimoji="0" lang="en-US" altLang="ko-KR" sz="11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endParaRPr>
            </a:p>
            <a:p>
              <a:pPr algn="ctr"/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서버전송</a:t>
              </a:r>
            </a:p>
          </p:txBody>
        </p: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695A1A37-2037-4FE1-ADD0-02097A544D6E}"/>
                </a:ext>
              </a:extLst>
            </p:cNvPr>
            <p:cNvCxnSpPr>
              <a:cxnSpLocks/>
              <a:stCxn id="26" idx="2"/>
              <a:endCxn id="27" idx="0"/>
            </p:cNvCxnSpPr>
            <p:nvPr/>
          </p:nvCxnSpPr>
          <p:spPr>
            <a:xfrm flipH="1">
              <a:off x="2484571" y="4502768"/>
              <a:ext cx="1" cy="207877"/>
            </a:xfrm>
            <a:prstGeom prst="straightConnector1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9" name="순서도: 문서 28">
              <a:extLst>
                <a:ext uri="{FF2B5EF4-FFF2-40B4-BE49-F238E27FC236}">
                  <a16:creationId xmlns:a16="http://schemas.microsoft.com/office/drawing/2014/main" id="{8D5134B8-D005-44E2-A708-8973257A8465}"/>
                </a:ext>
              </a:extLst>
            </p:cNvPr>
            <p:cNvSpPr/>
            <p:nvPr/>
          </p:nvSpPr>
          <p:spPr>
            <a:xfrm>
              <a:off x="1929020" y="5353988"/>
              <a:ext cx="1101237" cy="484304"/>
            </a:xfrm>
            <a:prstGeom prst="flowChartDocument">
              <a:avLst/>
            </a:prstGeom>
            <a:solidFill>
              <a:schemeClr val="accent3"/>
            </a:solidFill>
            <a:ln/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서버에서 받은 결과 출력</a:t>
              </a:r>
            </a:p>
          </p:txBody>
        </p: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9BB4A33B-3595-4C48-9DE0-BB566EB0A906}"/>
                </a:ext>
              </a:extLst>
            </p:cNvPr>
            <p:cNvCxnSpPr>
              <a:cxnSpLocks/>
              <a:stCxn id="29" idx="2"/>
              <a:endCxn id="31" idx="0"/>
            </p:cNvCxnSpPr>
            <p:nvPr/>
          </p:nvCxnSpPr>
          <p:spPr>
            <a:xfrm>
              <a:off x="2479638" y="5806275"/>
              <a:ext cx="8413" cy="249325"/>
            </a:xfrm>
            <a:prstGeom prst="straightConnector1">
              <a:avLst/>
            </a:prstGeom>
            <a:solidFill>
              <a:schemeClr val="bg1"/>
            </a:solidFill>
            <a:ln w="9525">
              <a:tailEnd type="triangle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418D2B69-F4ED-4C40-96EB-EA4041FC87C3}"/>
                </a:ext>
              </a:extLst>
            </p:cNvPr>
            <p:cNvSpPr/>
            <p:nvPr/>
          </p:nvSpPr>
          <p:spPr>
            <a:xfrm>
              <a:off x="1945847" y="6055599"/>
              <a:ext cx="1084410" cy="550990"/>
            </a:xfrm>
            <a:prstGeom prst="ellipse">
              <a:avLst/>
            </a:prstGeom>
            <a:solidFill>
              <a:schemeClr val="accent1">
                <a:lumMod val="50000"/>
              </a:schemeClr>
            </a:solidFill>
            <a:ln/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프로세스 종료</a:t>
              </a: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058A754-B0E4-4C67-83D3-233B3133B5E4}"/>
              </a:ext>
            </a:extLst>
          </p:cNvPr>
          <p:cNvGrpSpPr/>
          <p:nvPr/>
        </p:nvGrpSpPr>
        <p:grpSpPr>
          <a:xfrm>
            <a:off x="242056" y="4907080"/>
            <a:ext cx="1686964" cy="689061"/>
            <a:chOff x="242056" y="4907080"/>
            <a:chExt cx="1686964" cy="689061"/>
          </a:xfrm>
        </p:grpSpPr>
        <p:cxnSp>
          <p:nvCxnSpPr>
            <p:cNvPr id="57" name="연결선: 꺾임 56">
              <a:extLst>
                <a:ext uri="{FF2B5EF4-FFF2-40B4-BE49-F238E27FC236}">
                  <a16:creationId xmlns:a16="http://schemas.microsoft.com/office/drawing/2014/main" id="{4ECD08CF-8D3D-4742-B9F6-17AC5D3F885B}"/>
                </a:ext>
              </a:extLst>
            </p:cNvPr>
            <p:cNvCxnSpPr>
              <a:cxnSpLocks/>
              <a:stCxn id="27" idx="1"/>
              <a:endCxn id="67" idx="0"/>
            </p:cNvCxnSpPr>
            <p:nvPr/>
          </p:nvCxnSpPr>
          <p:spPr>
            <a:xfrm rot="10800000" flipV="1">
              <a:off x="814436" y="4907080"/>
              <a:ext cx="1097756" cy="142432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연결선: 꺾임 58">
              <a:extLst>
                <a:ext uri="{FF2B5EF4-FFF2-40B4-BE49-F238E27FC236}">
                  <a16:creationId xmlns:a16="http://schemas.microsoft.com/office/drawing/2014/main" id="{2F13AE42-2F88-45C5-895A-97DEC0AB30DC}"/>
                </a:ext>
              </a:extLst>
            </p:cNvPr>
            <p:cNvCxnSpPr>
              <a:cxnSpLocks/>
              <a:stCxn id="67" idx="2"/>
              <a:endCxn id="29" idx="1"/>
            </p:cNvCxnSpPr>
            <p:nvPr/>
          </p:nvCxnSpPr>
          <p:spPr>
            <a:xfrm rot="16200000" flipH="1">
              <a:off x="1294851" y="4961971"/>
              <a:ext cx="153754" cy="1114585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사각형: 둥근 모서리 66">
              <a:extLst>
                <a:ext uri="{FF2B5EF4-FFF2-40B4-BE49-F238E27FC236}">
                  <a16:creationId xmlns:a16="http://schemas.microsoft.com/office/drawing/2014/main" id="{45A3434B-F130-4E0C-86FB-CAEE9B33EE58}"/>
                </a:ext>
              </a:extLst>
            </p:cNvPr>
            <p:cNvSpPr/>
            <p:nvPr/>
          </p:nvSpPr>
          <p:spPr>
            <a:xfrm>
              <a:off x="242056" y="5049513"/>
              <a:ext cx="1144759" cy="392872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  <a:ln/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0" lang="en-US" altLang="ko-KR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Flask </a:t>
              </a:r>
              <a:r>
                <a: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서버</a:t>
              </a:r>
              <a:endParaRPr kumimoji="0" lang="en-US" altLang="ko-KR" sz="11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endParaRPr>
            </a:p>
            <a:p>
              <a:pPr algn="ctr"/>
              <a:r>
                <a:rPr lang="en-US" altLang="ko-KR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(</a:t>
              </a:r>
              <a:r>
                <a:rPr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학습 모델</a:t>
              </a:r>
              <a:r>
                <a:rPr lang="en-US" altLang="ko-KR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)</a:t>
              </a:r>
              <a:endParaRPr kumimoji="0" lang="ko-KR" altLang="en-US" sz="11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grpSp>
        <p:nvGrpSpPr>
          <p:cNvPr id="86" name="그룹 85">
            <a:extLst>
              <a:ext uri="{FF2B5EF4-FFF2-40B4-BE49-F238E27FC236}">
                <a16:creationId xmlns:a16="http://schemas.microsoft.com/office/drawing/2014/main" id="{C6A3C189-231C-45A2-8082-6B03F381954E}"/>
              </a:ext>
            </a:extLst>
          </p:cNvPr>
          <p:cNvGrpSpPr/>
          <p:nvPr/>
        </p:nvGrpSpPr>
        <p:grpSpPr>
          <a:xfrm>
            <a:off x="9970819" y="1384057"/>
            <a:ext cx="1665556" cy="4947038"/>
            <a:chOff x="9970819" y="1384057"/>
            <a:chExt cx="1665556" cy="4947038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AF19AD59-6104-4508-AADE-FE2E3FB5EF8F}"/>
                </a:ext>
              </a:extLst>
            </p:cNvPr>
            <p:cNvSpPr/>
            <p:nvPr/>
          </p:nvSpPr>
          <p:spPr>
            <a:xfrm>
              <a:off x="9975582" y="1384057"/>
              <a:ext cx="1650353" cy="4947038"/>
            </a:xfrm>
            <a:prstGeom prst="rect">
              <a:avLst/>
            </a:prstGeom>
            <a:noFill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grpSp>
          <p:nvGrpSpPr>
            <p:cNvPr id="85" name="그룹 84">
              <a:extLst>
                <a:ext uri="{FF2B5EF4-FFF2-40B4-BE49-F238E27FC236}">
                  <a16:creationId xmlns:a16="http://schemas.microsoft.com/office/drawing/2014/main" id="{5429FA94-4380-47E8-AB0E-94034D8A20F0}"/>
                </a:ext>
              </a:extLst>
            </p:cNvPr>
            <p:cNvGrpSpPr/>
            <p:nvPr/>
          </p:nvGrpSpPr>
          <p:grpSpPr>
            <a:xfrm>
              <a:off x="10150662" y="2007197"/>
              <a:ext cx="1333319" cy="3992036"/>
              <a:chOff x="10150662" y="2007197"/>
              <a:chExt cx="1333319" cy="3992036"/>
            </a:xfrm>
          </p:grpSpPr>
          <p:sp>
            <p:nvSpPr>
              <p:cNvPr id="71" name="순서도: 카드 70">
                <a:extLst>
                  <a:ext uri="{FF2B5EF4-FFF2-40B4-BE49-F238E27FC236}">
                    <a16:creationId xmlns:a16="http://schemas.microsoft.com/office/drawing/2014/main" id="{3E18536B-E576-4373-9403-4CC7D4DD683C}"/>
                  </a:ext>
                </a:extLst>
              </p:cNvPr>
              <p:cNvSpPr/>
              <p:nvPr/>
            </p:nvSpPr>
            <p:spPr>
              <a:xfrm>
                <a:off x="10291195" y="2978789"/>
                <a:ext cx="1011561" cy="426389"/>
              </a:xfrm>
              <a:prstGeom prst="flowChartPunchedCard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rgbClr val="5197D7"/>
                </a:solidFill>
              </a:ln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0" lang="ko-KR" altLang="en-US" sz="11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입력</a:t>
                </a:r>
              </a:p>
            </p:txBody>
          </p:sp>
          <p:sp>
            <p:nvSpPr>
              <p:cNvPr id="72" name="사각형: 둥근 모서리 71">
                <a:extLst>
                  <a:ext uri="{FF2B5EF4-FFF2-40B4-BE49-F238E27FC236}">
                    <a16:creationId xmlns:a16="http://schemas.microsoft.com/office/drawing/2014/main" id="{5E3812AF-EBEA-48A4-8590-CEC9A72042E2}"/>
                  </a:ext>
                </a:extLst>
              </p:cNvPr>
              <p:cNvSpPr/>
              <p:nvPr/>
            </p:nvSpPr>
            <p:spPr>
              <a:xfrm>
                <a:off x="10277972" y="3706657"/>
                <a:ext cx="1123773" cy="426389"/>
              </a:xfrm>
              <a:prstGeom prst="round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/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처리</a:t>
                </a:r>
                <a:endPara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73" name="순서도: 판단 72">
                <a:extLst>
                  <a:ext uri="{FF2B5EF4-FFF2-40B4-BE49-F238E27FC236}">
                    <a16:creationId xmlns:a16="http://schemas.microsoft.com/office/drawing/2014/main" id="{A97A6568-2925-491A-B006-6E11EA1C3EDE}"/>
                  </a:ext>
                </a:extLst>
              </p:cNvPr>
              <p:cNvSpPr/>
              <p:nvPr/>
            </p:nvSpPr>
            <p:spPr>
              <a:xfrm>
                <a:off x="10224283" y="4489715"/>
                <a:ext cx="1144759" cy="639211"/>
              </a:xfrm>
              <a:prstGeom prst="flowChartDecision">
                <a:avLst/>
              </a:prstGeom>
              <a:solidFill>
                <a:schemeClr val="accent2"/>
              </a:solidFill>
              <a:ln/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판단</a:t>
                </a:r>
              </a:p>
            </p:txBody>
          </p:sp>
          <p:sp>
            <p:nvSpPr>
              <p:cNvPr id="74" name="순서도: 문서 73">
                <a:extLst>
                  <a:ext uri="{FF2B5EF4-FFF2-40B4-BE49-F238E27FC236}">
                    <a16:creationId xmlns:a16="http://schemas.microsoft.com/office/drawing/2014/main" id="{68D8EA55-1ED3-406E-BAF0-167AABFA7252}"/>
                  </a:ext>
                </a:extLst>
              </p:cNvPr>
              <p:cNvSpPr/>
              <p:nvPr/>
            </p:nvSpPr>
            <p:spPr>
              <a:xfrm>
                <a:off x="10250487" y="5514929"/>
                <a:ext cx="1101237" cy="484304"/>
              </a:xfrm>
              <a:prstGeom prst="flowChartDocument">
                <a:avLst/>
              </a:prstGeom>
              <a:solidFill>
                <a:schemeClr val="accent3"/>
              </a:solidFill>
              <a:ln/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출력</a:t>
                </a:r>
              </a:p>
            </p:txBody>
          </p:sp>
          <p:sp>
            <p:nvSpPr>
              <p:cNvPr id="75" name="타원 74">
                <a:extLst>
                  <a:ext uri="{FF2B5EF4-FFF2-40B4-BE49-F238E27FC236}">
                    <a16:creationId xmlns:a16="http://schemas.microsoft.com/office/drawing/2014/main" id="{9CA75E16-1503-4E12-9CFD-8FE4B6CEB2C4}"/>
                  </a:ext>
                </a:extLst>
              </p:cNvPr>
              <p:cNvSpPr/>
              <p:nvPr/>
            </p:nvSpPr>
            <p:spPr>
              <a:xfrm>
                <a:off x="10150662" y="2007197"/>
                <a:ext cx="1333319" cy="677461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/>
            </p:spPr>
            <p:style>
              <a:lnRef idx="0">
                <a:schemeClr val="accent1"/>
              </a:lnRef>
              <a:fillRef idx="3">
                <a:schemeClr val="accent1"/>
              </a:fillRef>
              <a:effectRef idx="3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1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순서도의</a:t>
                </a:r>
                <a:endParaRPr lang="en-US" altLang="ko-KR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  <a:p>
                <a:pPr algn="ctr"/>
                <a:r>
                  <a:rPr lang="ko-KR" altLang="en-US" sz="11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시작과 끝</a:t>
                </a:r>
              </a:p>
            </p:txBody>
          </p:sp>
        </p:grpSp>
        <p:grpSp>
          <p:nvGrpSpPr>
            <p:cNvPr id="84" name="그룹 83">
              <a:extLst>
                <a:ext uri="{FF2B5EF4-FFF2-40B4-BE49-F238E27FC236}">
                  <a16:creationId xmlns:a16="http://schemas.microsoft.com/office/drawing/2014/main" id="{2973C5FF-0786-4C7A-8FBF-492DACF98935}"/>
                </a:ext>
              </a:extLst>
            </p:cNvPr>
            <p:cNvGrpSpPr/>
            <p:nvPr/>
          </p:nvGrpSpPr>
          <p:grpSpPr>
            <a:xfrm>
              <a:off x="9970819" y="1390647"/>
              <a:ext cx="1665556" cy="385526"/>
              <a:chOff x="9975582" y="1875467"/>
              <a:chExt cx="1158473" cy="348076"/>
            </a:xfrm>
          </p:grpSpPr>
          <p:sp>
            <p:nvSpPr>
              <p:cNvPr id="83" name="직사각형 82">
                <a:extLst>
                  <a:ext uri="{FF2B5EF4-FFF2-40B4-BE49-F238E27FC236}">
                    <a16:creationId xmlns:a16="http://schemas.microsoft.com/office/drawing/2014/main" id="{A76AD823-F150-4EF3-8F7D-725171D3D16E}"/>
                  </a:ext>
                </a:extLst>
              </p:cNvPr>
              <p:cNvSpPr/>
              <p:nvPr/>
            </p:nvSpPr>
            <p:spPr>
              <a:xfrm flipH="1" flipV="1">
                <a:off x="9975582" y="1875467"/>
                <a:ext cx="1158156" cy="338509"/>
              </a:xfrm>
              <a:prstGeom prst="rect">
                <a:avLst/>
              </a:prstGeom>
              <a:solidFill>
                <a:srgbClr val="3078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81" name="직각 삼각형 80">
                <a:extLst>
                  <a:ext uri="{FF2B5EF4-FFF2-40B4-BE49-F238E27FC236}">
                    <a16:creationId xmlns:a16="http://schemas.microsoft.com/office/drawing/2014/main" id="{B5C05378-BE56-4BA5-B32B-962DA2375722}"/>
                  </a:ext>
                </a:extLst>
              </p:cNvPr>
              <p:cNvSpPr/>
              <p:nvPr/>
            </p:nvSpPr>
            <p:spPr>
              <a:xfrm flipH="1">
                <a:off x="10538114" y="2053390"/>
                <a:ext cx="595624" cy="170153"/>
              </a:xfrm>
              <a:prstGeom prst="rtTriangle">
                <a:avLst/>
              </a:prstGeom>
              <a:solidFill>
                <a:srgbClr val="EFEFF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82" name="직각 삼각형 81">
                <a:extLst>
                  <a:ext uri="{FF2B5EF4-FFF2-40B4-BE49-F238E27FC236}">
                    <a16:creationId xmlns:a16="http://schemas.microsoft.com/office/drawing/2014/main" id="{AB4D7DAE-3345-43D0-97F3-422A518C747E}"/>
                  </a:ext>
                </a:extLst>
              </p:cNvPr>
              <p:cNvSpPr/>
              <p:nvPr/>
            </p:nvSpPr>
            <p:spPr>
              <a:xfrm flipH="1">
                <a:off x="10689488" y="2048072"/>
                <a:ext cx="444250" cy="170153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80" name="직사각형 79">
                <a:extLst>
                  <a:ext uri="{FF2B5EF4-FFF2-40B4-BE49-F238E27FC236}">
                    <a16:creationId xmlns:a16="http://schemas.microsoft.com/office/drawing/2014/main" id="{72408737-E502-4883-AE41-D9F886B9FA23}"/>
                  </a:ext>
                </a:extLst>
              </p:cNvPr>
              <p:cNvSpPr/>
              <p:nvPr/>
            </p:nvSpPr>
            <p:spPr>
              <a:xfrm>
                <a:off x="9975583" y="1899655"/>
                <a:ext cx="1158472" cy="2754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3"/>
              </a:lnRef>
              <a:fillRef idx="1">
                <a:schemeClr val="lt1"/>
              </a:fillRef>
              <a:effectRef idx="0">
                <a:schemeClr val="accent3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400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순서 기호</a:t>
                </a:r>
              </a:p>
            </p:txBody>
          </p:sp>
        </p:grp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061F2493-33F3-4B43-9E99-0F10E28E822E}"/>
              </a:ext>
            </a:extLst>
          </p:cNvPr>
          <p:cNvGrpSpPr/>
          <p:nvPr/>
        </p:nvGrpSpPr>
        <p:grpSpPr>
          <a:xfrm>
            <a:off x="3030257" y="1659552"/>
            <a:ext cx="2532298" cy="3247529"/>
            <a:chOff x="3030257" y="1659552"/>
            <a:chExt cx="2532298" cy="3247529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1639FAA7-C185-4007-9946-2BB229061777}"/>
                </a:ext>
              </a:extLst>
            </p:cNvPr>
            <p:cNvGrpSpPr/>
            <p:nvPr/>
          </p:nvGrpSpPr>
          <p:grpSpPr>
            <a:xfrm>
              <a:off x="3030257" y="1659552"/>
              <a:ext cx="1938945" cy="3247529"/>
              <a:chOff x="3030257" y="1659552"/>
              <a:chExt cx="1938945" cy="3247529"/>
            </a:xfrm>
          </p:grpSpPr>
          <p:sp>
            <p:nvSpPr>
              <p:cNvPr id="32" name="순서도: 카드 31">
                <a:extLst>
                  <a:ext uri="{FF2B5EF4-FFF2-40B4-BE49-F238E27FC236}">
                    <a16:creationId xmlns:a16="http://schemas.microsoft.com/office/drawing/2014/main" id="{510A0DA7-A9D2-4D26-A4C0-74EC86726B93}"/>
                  </a:ext>
                </a:extLst>
              </p:cNvPr>
              <p:cNvSpPr/>
              <p:nvPr/>
            </p:nvSpPr>
            <p:spPr>
              <a:xfrm>
                <a:off x="3824443" y="2218659"/>
                <a:ext cx="1144759" cy="482534"/>
              </a:xfrm>
              <a:prstGeom prst="flowChartPunchedCard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rgbClr val="5197D7"/>
                </a:solidFill>
              </a:ln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0" lang="ko-KR" altLang="en-US" sz="11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저장된 녹음</a:t>
                </a:r>
                <a:endParaRPr kumimoji="0" lang="en-US" altLang="ko-KR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  <a:p>
                <a:pPr algn="ctr"/>
                <a:r>
                  <a:rPr kumimoji="0" lang="ko-KR" altLang="en-US" sz="11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탭 </a:t>
                </a:r>
                <a:r>
                  <a:rPr lang="ko-KR" altLang="en-US" sz="11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터치</a:t>
                </a:r>
                <a:endPara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33" name="직선 화살표 연결선 32">
                <a:extLst>
                  <a:ext uri="{FF2B5EF4-FFF2-40B4-BE49-F238E27FC236}">
                    <a16:creationId xmlns:a16="http://schemas.microsoft.com/office/drawing/2014/main" id="{5CF9093F-7609-4F5F-A65D-C795424435C3}"/>
                  </a:ext>
                </a:extLst>
              </p:cNvPr>
              <p:cNvCxnSpPr>
                <a:cxnSpLocks/>
                <a:stCxn id="32" idx="2"/>
                <a:endCxn id="37" idx="0"/>
              </p:cNvCxnSpPr>
              <p:nvPr/>
            </p:nvCxnSpPr>
            <p:spPr>
              <a:xfrm flipH="1">
                <a:off x="4396821" y="2701194"/>
                <a:ext cx="1" cy="235822"/>
              </a:xfrm>
              <a:prstGeom prst="straightConnector1">
                <a:avLst/>
              </a:prstGeom>
              <a:solidFill>
                <a:schemeClr val="bg1"/>
              </a:solidFill>
              <a:ln w="9525">
                <a:tailEnd type="triangle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4" name="연결선: 꺾임 33">
                <a:extLst>
                  <a:ext uri="{FF2B5EF4-FFF2-40B4-BE49-F238E27FC236}">
                    <a16:creationId xmlns:a16="http://schemas.microsoft.com/office/drawing/2014/main" id="{696F6B0C-75E5-4080-9CEE-3638BB25E518}"/>
                  </a:ext>
                </a:extLst>
              </p:cNvPr>
              <p:cNvCxnSpPr>
                <a:cxnSpLocks/>
                <a:stCxn id="36" idx="2"/>
                <a:endCxn id="27" idx="3"/>
              </p:cNvCxnSpPr>
              <p:nvPr/>
            </p:nvCxnSpPr>
            <p:spPr>
              <a:xfrm rot="5400000">
                <a:off x="3428255" y="3938514"/>
                <a:ext cx="597264" cy="1339870"/>
              </a:xfrm>
              <a:prstGeom prst="bentConnector2">
                <a:avLst/>
              </a:prstGeom>
              <a:solidFill>
                <a:schemeClr val="bg1"/>
              </a:solidFill>
              <a:ln w="9525">
                <a:tailEnd type="triangle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5" name="연결선: 꺾임 34">
                <a:extLst>
                  <a:ext uri="{FF2B5EF4-FFF2-40B4-BE49-F238E27FC236}">
                    <a16:creationId xmlns:a16="http://schemas.microsoft.com/office/drawing/2014/main" id="{BC32E9BF-35B1-4267-A08F-BDBBAACE3F6A}"/>
                  </a:ext>
                </a:extLst>
              </p:cNvPr>
              <p:cNvCxnSpPr>
                <a:cxnSpLocks/>
                <a:stCxn id="15" idx="6"/>
                <a:endCxn id="32" idx="0"/>
              </p:cNvCxnSpPr>
              <p:nvPr/>
            </p:nvCxnSpPr>
            <p:spPr>
              <a:xfrm>
                <a:off x="3030257" y="1659552"/>
                <a:ext cx="1366565" cy="559107"/>
              </a:xfrm>
              <a:prstGeom prst="bentConnector2">
                <a:avLst/>
              </a:prstGeom>
              <a:solidFill>
                <a:schemeClr val="bg1"/>
              </a:solidFill>
              <a:ln w="9525">
                <a:tailEnd type="triangle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36" name="순서도: 판단 35">
                <a:extLst>
                  <a:ext uri="{FF2B5EF4-FFF2-40B4-BE49-F238E27FC236}">
                    <a16:creationId xmlns:a16="http://schemas.microsoft.com/office/drawing/2014/main" id="{549AD267-EE15-4F58-84BF-259A6400D50D}"/>
                  </a:ext>
                </a:extLst>
              </p:cNvPr>
              <p:cNvSpPr/>
              <p:nvPr/>
            </p:nvSpPr>
            <p:spPr>
              <a:xfrm>
                <a:off x="3824442" y="3670605"/>
                <a:ext cx="1144759" cy="639211"/>
              </a:xfrm>
              <a:prstGeom prst="flowChartDecision">
                <a:avLst/>
              </a:prstGeom>
              <a:solidFill>
                <a:schemeClr val="accent2"/>
              </a:solidFill>
              <a:ln/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0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길게 터치했나</a:t>
                </a:r>
                <a:r>
                  <a:rPr lang="en-US" altLang="ko-KR" sz="10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?</a:t>
                </a:r>
                <a:endParaRPr lang="ko-KR" altLang="en-US" sz="10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37" name="순서도: 카드 36">
                <a:extLst>
                  <a:ext uri="{FF2B5EF4-FFF2-40B4-BE49-F238E27FC236}">
                    <a16:creationId xmlns:a16="http://schemas.microsoft.com/office/drawing/2014/main" id="{FEF6C8FC-CB25-405E-8233-BF167964F216}"/>
                  </a:ext>
                </a:extLst>
              </p:cNvPr>
              <p:cNvSpPr/>
              <p:nvPr/>
            </p:nvSpPr>
            <p:spPr>
              <a:xfrm>
                <a:off x="3824442" y="2937016"/>
                <a:ext cx="1144759" cy="438544"/>
              </a:xfrm>
              <a:prstGeom prst="flowChartPunchedCard">
                <a:avLst/>
              </a:prstGeom>
              <a:solidFill>
                <a:schemeClr val="accent1">
                  <a:lumMod val="75000"/>
                </a:schemeClr>
              </a:solidFill>
              <a:ln>
                <a:solidFill>
                  <a:srgbClr val="5197D7"/>
                </a:solidFill>
              </a:ln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0" lang="ko-KR" altLang="en-US" sz="11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파일 </a:t>
                </a:r>
                <a:r>
                  <a:rPr lang="ko-KR" altLang="en-US" sz="1100" b="1" dirty="0">
                    <a:solidFill>
                      <a:schemeClr val="bg1"/>
                    </a:solidFill>
                    <a:latin typeface="나눔바른고딕" panose="020B0600000101010101" charset="-127"/>
                    <a:ea typeface="나눔바른고딕" panose="020B0600000101010101" charset="-127"/>
                  </a:rPr>
                  <a:t>터치</a:t>
                </a:r>
                <a:endParaRPr kumimoji="0" lang="ko-KR" altLang="en-US" sz="11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cxnSp>
            <p:nvCxnSpPr>
              <p:cNvPr id="38" name="직선 화살표 연결선 37">
                <a:extLst>
                  <a:ext uri="{FF2B5EF4-FFF2-40B4-BE49-F238E27FC236}">
                    <a16:creationId xmlns:a16="http://schemas.microsoft.com/office/drawing/2014/main" id="{981209B9-6F7A-4929-9DBC-BCCD7A3BAA2E}"/>
                  </a:ext>
                </a:extLst>
              </p:cNvPr>
              <p:cNvCxnSpPr>
                <a:stCxn id="37" idx="2"/>
                <a:endCxn id="36" idx="0"/>
              </p:cNvCxnSpPr>
              <p:nvPr/>
            </p:nvCxnSpPr>
            <p:spPr>
              <a:xfrm>
                <a:off x="4396821" y="3375560"/>
                <a:ext cx="0" cy="295045"/>
              </a:xfrm>
              <a:prstGeom prst="straightConnector1">
                <a:avLst/>
              </a:prstGeom>
              <a:solidFill>
                <a:schemeClr val="bg1"/>
              </a:solidFill>
              <a:ln w="9525">
                <a:tailEnd type="triangle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9EFAAD2-BFBD-4501-B98A-00AA73233302}"/>
                </a:ext>
              </a:extLst>
            </p:cNvPr>
            <p:cNvSpPr/>
            <p:nvPr/>
          </p:nvSpPr>
          <p:spPr>
            <a:xfrm>
              <a:off x="4384562" y="4496897"/>
              <a:ext cx="59689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>
                  <a:latin typeface="나눔바른고딕" panose="020B0600000101010101" charset="-127"/>
                  <a:ea typeface="나눔바른고딕" panose="020B0600000101010101" charset="-127"/>
                </a:rPr>
                <a:t>NO</a:t>
              </a:r>
              <a:endParaRPr lang="ko-KR" altLang="en-US" sz="1400" dirty="0"/>
            </a:p>
          </p:txBody>
        </p:sp>
        <p:sp>
          <p:nvSpPr>
            <p:cNvPr id="76" name="직사각형 75">
              <a:extLst>
                <a:ext uri="{FF2B5EF4-FFF2-40B4-BE49-F238E27FC236}">
                  <a16:creationId xmlns:a16="http://schemas.microsoft.com/office/drawing/2014/main" id="{4E85F3AD-CA06-4B34-A141-CD1873E17977}"/>
                </a:ext>
              </a:extLst>
            </p:cNvPr>
            <p:cNvSpPr/>
            <p:nvPr/>
          </p:nvSpPr>
          <p:spPr>
            <a:xfrm>
              <a:off x="4965656" y="3686997"/>
              <a:ext cx="59689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>
                  <a:latin typeface="나눔바른고딕" panose="020B0600000101010101" charset="-127"/>
                  <a:ea typeface="나눔바른고딕" panose="020B0600000101010101" charset="-127"/>
                </a:rPr>
                <a:t>YES</a:t>
              </a:r>
              <a:endParaRPr lang="ko-KR" altLang="en-US" sz="1400" dirty="0"/>
            </a:p>
          </p:txBody>
        </p:sp>
      </p:grp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5698DEE6-0E5D-441F-AA69-71639428887B}"/>
              </a:ext>
            </a:extLst>
          </p:cNvPr>
          <p:cNvGrpSpPr/>
          <p:nvPr/>
        </p:nvGrpSpPr>
        <p:grpSpPr>
          <a:xfrm>
            <a:off x="404099" y="83182"/>
            <a:ext cx="2882780" cy="769441"/>
            <a:chOff x="413335" y="191242"/>
            <a:chExt cx="2882780" cy="769441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5AC9BB4C-A458-48E1-BD82-786E74DDB677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479C9EAE-F9CE-4612-A008-1A3AE2D2E1A5}"/>
                </a:ext>
              </a:extLst>
            </p:cNvPr>
            <p:cNvSpPr txBox="1"/>
            <p:nvPr/>
          </p:nvSpPr>
          <p:spPr>
            <a:xfrm>
              <a:off x="839993" y="252798"/>
              <a:ext cx="245612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제품 흐름도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4081752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roup 12"/>
          <p:cNvSpPr/>
          <p:nvPr>
            <p:custDataLst>
              <p:tags r:id="rId2"/>
            </p:custDataLst>
          </p:nvPr>
        </p:nvSpPr>
        <p:spPr>
          <a:xfrm>
            <a:off x="5902336" y="2649973"/>
            <a:ext cx="6289664" cy="152125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prstClr val="black">
                  <a:lumMod val="50000"/>
                  <a:lumOff val="50000"/>
                </a:prstClr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2" name="Group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318107" y="3087629"/>
            <a:ext cx="846386" cy="758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9pPr>
          </a:lstStyle>
          <a:p>
            <a:r>
              <a:rPr lang="en-US" altLang="zh-CN" sz="2275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MENU</a:t>
            </a:r>
            <a:endParaRPr lang="zh-CN" altLang="en-US" sz="2275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  <a:p>
            <a:pPr eaLnBrk="1" hangingPunct="1"/>
            <a:r>
              <a:rPr lang="en-US" altLang="zh-CN" sz="2655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PART</a:t>
            </a:r>
            <a:endParaRPr lang="zh-CN" altLang="en-US" sz="2655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3" name="Group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336805" y="2663310"/>
            <a:ext cx="1436291" cy="1477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9pPr>
          </a:lstStyle>
          <a:p>
            <a:pPr eaLnBrk="1" hangingPunct="1"/>
            <a:r>
              <a:rPr lang="en-US" altLang="zh-CN" sz="9599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03</a:t>
            </a:r>
            <a:endParaRPr lang="zh-CN" altLang="en-US" sz="9599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6287557" y="2921362"/>
            <a:ext cx="4037399" cy="640560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Arial"/>
                <a:ea typeface="Arial"/>
                <a:cs typeface="Arial"/>
              </a:defRPr>
            </a:lvl1pPr>
          </a:lstStyle>
          <a:p>
            <a:pPr algn="l">
              <a:defRPr/>
            </a:pPr>
            <a:r>
              <a:rPr lang="ko-KR" altLang="en-US" sz="45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성능 평가</a:t>
            </a:r>
            <a:endParaRPr lang="zh-CN" altLang="en-US" sz="4500" kern="0" dirty="0">
              <a:solidFill>
                <a:schemeClr val="bg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占位符 6"/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6287558" y="3616358"/>
            <a:ext cx="4814551" cy="341632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모델 학습</a:t>
            </a:r>
            <a:r>
              <a:rPr lang="en-US" altLang="ko-KR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 </a:t>
            </a: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평가 및 안드로이드 앱 테스트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50346981"/>
      </p:ext>
    </p:extLst>
  </p:cSld>
  <p:clrMapOvr>
    <a:masterClrMapping/>
  </p:clrMapOvr>
  <p:transition spd="slow" advTm="0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820EFCE-FD20-42D2-AC2A-4C82EF735F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8686344"/>
              </p:ext>
            </p:extLst>
          </p:nvPr>
        </p:nvGraphicFramePr>
        <p:xfrm>
          <a:off x="259373" y="2229260"/>
          <a:ext cx="11770470" cy="4175760"/>
        </p:xfrm>
        <a:graphic>
          <a:graphicData uri="http://schemas.openxmlformats.org/drawingml/2006/table">
            <a:tbl>
              <a:tblPr firstRow="1" bandRow="1">
                <a:tableStyleId>{0660B408-B3CF-4A94-85FC-2B1E0A45F4A2}</a:tableStyleId>
              </a:tblPr>
              <a:tblGrid>
                <a:gridCol w="980873">
                  <a:extLst>
                    <a:ext uri="{9D8B030D-6E8A-4147-A177-3AD203B41FA5}">
                      <a16:colId xmlns:a16="http://schemas.microsoft.com/office/drawing/2014/main" val="1664490292"/>
                    </a:ext>
                  </a:extLst>
                </a:gridCol>
                <a:gridCol w="1724627">
                  <a:extLst>
                    <a:ext uri="{9D8B030D-6E8A-4147-A177-3AD203B41FA5}">
                      <a16:colId xmlns:a16="http://schemas.microsoft.com/office/drawing/2014/main" val="1282993893"/>
                    </a:ext>
                  </a:extLst>
                </a:gridCol>
                <a:gridCol w="906497">
                  <a:extLst>
                    <a:ext uri="{9D8B030D-6E8A-4147-A177-3AD203B41FA5}">
                      <a16:colId xmlns:a16="http://schemas.microsoft.com/office/drawing/2014/main" val="2867507864"/>
                    </a:ext>
                  </a:extLst>
                </a:gridCol>
                <a:gridCol w="906497">
                  <a:extLst>
                    <a:ext uri="{9D8B030D-6E8A-4147-A177-3AD203B41FA5}">
                      <a16:colId xmlns:a16="http://schemas.microsoft.com/office/drawing/2014/main" val="3876848943"/>
                    </a:ext>
                  </a:extLst>
                </a:gridCol>
                <a:gridCol w="906497">
                  <a:extLst>
                    <a:ext uri="{9D8B030D-6E8A-4147-A177-3AD203B41FA5}">
                      <a16:colId xmlns:a16="http://schemas.microsoft.com/office/drawing/2014/main" val="1791410309"/>
                    </a:ext>
                  </a:extLst>
                </a:gridCol>
                <a:gridCol w="938109">
                  <a:extLst>
                    <a:ext uri="{9D8B030D-6E8A-4147-A177-3AD203B41FA5}">
                      <a16:colId xmlns:a16="http://schemas.microsoft.com/office/drawing/2014/main" val="3587310693"/>
                    </a:ext>
                  </a:extLst>
                </a:gridCol>
                <a:gridCol w="874885">
                  <a:extLst>
                    <a:ext uri="{9D8B030D-6E8A-4147-A177-3AD203B41FA5}">
                      <a16:colId xmlns:a16="http://schemas.microsoft.com/office/drawing/2014/main" val="2085017327"/>
                    </a:ext>
                  </a:extLst>
                </a:gridCol>
                <a:gridCol w="953915">
                  <a:extLst>
                    <a:ext uri="{9D8B030D-6E8A-4147-A177-3AD203B41FA5}">
                      <a16:colId xmlns:a16="http://schemas.microsoft.com/office/drawing/2014/main" val="3437317229"/>
                    </a:ext>
                  </a:extLst>
                </a:gridCol>
                <a:gridCol w="859079">
                  <a:extLst>
                    <a:ext uri="{9D8B030D-6E8A-4147-A177-3AD203B41FA5}">
                      <a16:colId xmlns:a16="http://schemas.microsoft.com/office/drawing/2014/main" val="2693647696"/>
                    </a:ext>
                  </a:extLst>
                </a:gridCol>
                <a:gridCol w="906497">
                  <a:extLst>
                    <a:ext uri="{9D8B030D-6E8A-4147-A177-3AD203B41FA5}">
                      <a16:colId xmlns:a16="http://schemas.microsoft.com/office/drawing/2014/main" val="2534629942"/>
                    </a:ext>
                  </a:extLst>
                </a:gridCol>
                <a:gridCol w="906497">
                  <a:extLst>
                    <a:ext uri="{9D8B030D-6E8A-4147-A177-3AD203B41FA5}">
                      <a16:colId xmlns:a16="http://schemas.microsoft.com/office/drawing/2014/main" val="2017857947"/>
                    </a:ext>
                  </a:extLst>
                </a:gridCol>
                <a:gridCol w="906497">
                  <a:extLst>
                    <a:ext uri="{9D8B030D-6E8A-4147-A177-3AD203B41FA5}">
                      <a16:colId xmlns:a16="http://schemas.microsoft.com/office/drawing/2014/main" val="1598912360"/>
                    </a:ext>
                  </a:extLst>
                </a:gridCol>
              </a:tblGrid>
              <a:tr h="286945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실험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78B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</a:t>
                      </a:r>
                      <a:r>
                        <a:rPr lang="ko-KR" altLang="en-US" sz="1600" dirty="0"/>
                        <a:t>차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78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2</a:t>
                      </a:r>
                      <a:r>
                        <a:rPr lang="ko-KR" altLang="en-US" sz="1600" dirty="0"/>
                        <a:t>차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78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3</a:t>
                      </a:r>
                      <a:r>
                        <a:rPr lang="ko-KR" altLang="en-US" sz="1600" dirty="0"/>
                        <a:t>차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78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4</a:t>
                      </a:r>
                      <a:r>
                        <a:rPr lang="ko-KR" altLang="en-US" sz="1600" dirty="0"/>
                        <a:t>차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78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5</a:t>
                      </a:r>
                      <a:r>
                        <a:rPr lang="ko-KR" altLang="en-US" sz="1600" dirty="0"/>
                        <a:t>차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78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6</a:t>
                      </a:r>
                      <a:r>
                        <a:rPr lang="ko-KR" altLang="en-US" sz="1600" dirty="0"/>
                        <a:t>차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78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</a:t>
                      </a:r>
                      <a:r>
                        <a:rPr lang="ko-KR" altLang="en-US" sz="1600" dirty="0"/>
                        <a:t>차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78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8</a:t>
                      </a:r>
                      <a:r>
                        <a:rPr lang="ko-KR" altLang="en-US" sz="1600" dirty="0"/>
                        <a:t>차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78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9</a:t>
                      </a:r>
                      <a:r>
                        <a:rPr lang="ko-KR" altLang="en-US" sz="1600" dirty="0"/>
                        <a:t>차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78BA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최종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078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94647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실제샘플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경기도</a:t>
                      </a:r>
                      <a:endParaRPr lang="en-US" altLang="ko-KR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500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1,293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1,293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4,000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1,999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500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1,610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3,000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5,000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261962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전라도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1,292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1,293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1,293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1,293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1,293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1,293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1,610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1,610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1,610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730544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학습샘플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경기도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786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2,087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3,216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7,297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137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2,817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692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2,267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4,210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7,006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536653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전라도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2,081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2,047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2,049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2,062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143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1,790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1,815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2,242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1,115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1,119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7956707"/>
                  </a:ext>
                </a:extLst>
              </a:tr>
              <a:tr h="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테스트샘플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경기도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214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497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782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1,843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63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1,181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306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955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1,788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292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256932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전라도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503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537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535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522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57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794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769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978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495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491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610584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Accuracy to beat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0.702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0.519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0.594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0.779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0.525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0.598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0.715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0.506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0.783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0.859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05845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Confusion matrix of total samples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 [214 503]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 [537 497]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 </a:t>
                      </a:r>
                      <a:r>
                        <a:rPr lang="en-US" altLang="ko-KR" sz="1100" dirty="0"/>
                        <a:t>[535 782]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[ 522 1,843]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 [63 57]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 [1,181 794]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 [769 306]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 [955 978]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[1,788 495]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[491 2,993]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299173"/>
                  </a:ext>
                </a:extLst>
              </a:tr>
              <a:tr h="345502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Confusion matrix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 [[  0 214]</a:t>
                      </a:r>
                    </a:p>
                    <a:p>
                      <a:pPr algn="r" latinLnBrk="1"/>
                      <a:r>
                        <a:rPr lang="en-US" altLang="ko-KR" sz="1100" dirty="0"/>
                        <a:t> [  0 503]]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[[537   0]</a:t>
                      </a:r>
                    </a:p>
                    <a:p>
                      <a:pPr algn="r" latinLnBrk="1"/>
                      <a:r>
                        <a:rPr lang="en-US" altLang="ko-KR" sz="1100" dirty="0"/>
                        <a:t> [  0 497]]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[[535   0]</a:t>
                      </a:r>
                    </a:p>
                    <a:p>
                      <a:pPr algn="r" latinLnBrk="1"/>
                      <a:r>
                        <a:rPr lang="en-US" altLang="ko-KR" sz="1100" dirty="0"/>
                        <a:t> [  1 781]]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[[ 522   0]</a:t>
                      </a:r>
                    </a:p>
                    <a:p>
                      <a:pPr algn="r" latinLnBrk="1"/>
                      <a:r>
                        <a:rPr lang="en-US" altLang="ko-KR" sz="1100" dirty="0"/>
                        <a:t>[   0 843]]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[[ 0 63]</a:t>
                      </a:r>
                    </a:p>
                    <a:p>
                      <a:pPr algn="r" latinLnBrk="1"/>
                      <a:r>
                        <a:rPr lang="en-US" altLang="ko-KR" sz="1100" dirty="0"/>
                        <a:t> [57  0]]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[[1,181    0]</a:t>
                      </a:r>
                    </a:p>
                    <a:p>
                      <a:pPr algn="r" latinLnBrk="1"/>
                      <a:r>
                        <a:rPr lang="en-US" altLang="ko-KR" sz="1100" dirty="0"/>
                        <a:t> [   0  794]]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[[769   0]</a:t>
                      </a:r>
                    </a:p>
                    <a:p>
                      <a:pPr algn="r" latinLnBrk="1"/>
                      <a:r>
                        <a:rPr lang="en-US" altLang="ko-KR" sz="1100" dirty="0"/>
                        <a:t> [  5 301]]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[[953   2]</a:t>
                      </a:r>
                    </a:p>
                    <a:p>
                      <a:pPr algn="r" latinLnBrk="1"/>
                      <a:r>
                        <a:rPr lang="en-US" altLang="ko-KR" sz="1100" dirty="0"/>
                        <a:t> [  0 978]]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[[1,788   2]</a:t>
                      </a:r>
                    </a:p>
                    <a:p>
                      <a:pPr algn="r" latinLnBrk="1"/>
                      <a:r>
                        <a:rPr lang="en-US" altLang="ko-KR" sz="1100" dirty="0"/>
                        <a:t> [ 495    0]]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[[490    1]</a:t>
                      </a:r>
                    </a:p>
                    <a:p>
                      <a:pPr algn="r" latinLnBrk="1"/>
                      <a:r>
                        <a:rPr lang="en-US" altLang="ko-KR" sz="1100" b="0" dirty="0"/>
                        <a:t> [ 1  2,992]]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989341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1400" b="1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정확도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0.702</a:t>
                      </a:r>
                      <a:endParaRPr lang="ko-KR" altLang="en-US" sz="1400" b="1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1.000</a:t>
                      </a:r>
                      <a:endParaRPr lang="ko-KR" altLang="en-US" sz="1400" b="1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0.999</a:t>
                      </a:r>
                      <a:endParaRPr lang="ko-KR" altLang="en-US" sz="1400" b="1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1.000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1.000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0.995</a:t>
                      </a:r>
                      <a:endParaRPr lang="ko-KR" altLang="en-US" sz="1400" b="1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0.999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0.782</a:t>
                      </a:r>
                      <a:endParaRPr lang="ko-KR" altLang="en-US" sz="1400" b="1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1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0.999</a:t>
                      </a:r>
                      <a:endParaRPr lang="ko-KR" altLang="en-US" sz="1400" b="1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053988"/>
                  </a:ext>
                </a:extLst>
              </a:tr>
              <a:tr h="152440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학습 </a:t>
                      </a:r>
                      <a:r>
                        <a:rPr lang="en-US" altLang="ko-KR" sz="1100" dirty="0"/>
                        <a:t>: </a:t>
                      </a:r>
                      <a:r>
                        <a:rPr lang="ko-KR" altLang="en-US" sz="1100" dirty="0"/>
                        <a:t>테스트 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8:2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8:2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8:2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8:2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7:3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7:3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7:3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7:3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7:3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7:3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287230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ko-KR" altLang="en-US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훈련 세그먼트 </a:t>
                      </a:r>
                      <a:r>
                        <a:rPr lang="en-US" altLang="ko-KR" sz="1100" dirty="0"/>
                        <a:t>randomize</a:t>
                      </a:r>
                      <a:r>
                        <a:rPr lang="ko-KR" altLang="en-US" sz="1100" dirty="0"/>
                        <a:t>화	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10:0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10:0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10:0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10:0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10:0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10:0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7:3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7:3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10:0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10:0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63322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EPOCHS	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10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584272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 err="1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ImageDataGenerator</a:t>
                      </a:r>
                      <a:r>
                        <a:rPr lang="en-US" altLang="ko-KR" sz="1100" dirty="0"/>
                        <a:t> </a:t>
                      </a:r>
                      <a:r>
                        <a:rPr lang="en-US" altLang="ko-KR" sz="1100" dirty="0" err="1"/>
                        <a:t>width_shift_range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0.05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0.05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0.05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0.05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0.05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0.05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0.05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0.1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0.1</a:t>
                      </a:r>
                      <a:endParaRPr lang="ko-KR" altLang="en-US" sz="110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100" b="0" dirty="0">
                          <a:latin typeface="나눔바른고딕" panose="020B0600000101010101" charset="-127"/>
                          <a:ea typeface="나눔바른고딕" panose="020B0600000101010101" charset="-127"/>
                        </a:rPr>
                        <a:t>0.1</a:t>
                      </a:r>
                      <a:endParaRPr lang="ko-KR" altLang="en-US" sz="1100" b="0" dirty="0"/>
                    </a:p>
                  </a:txBody>
                  <a:tcPr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0413440"/>
                  </a:ext>
                </a:extLst>
              </a:tr>
            </a:tbl>
          </a:graphicData>
        </a:graphic>
      </p:graphicFrame>
      <p:sp>
        <p:nvSpPr>
          <p:cNvPr id="21" name="Group 12">
            <a:extLst>
              <a:ext uri="{FF2B5EF4-FFF2-40B4-BE49-F238E27FC236}">
                <a16:creationId xmlns:a16="http://schemas.microsoft.com/office/drawing/2014/main" id="{DBB07960-70E0-4CB8-8162-B29B34B88689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74854" y="1442523"/>
            <a:ext cx="5693285" cy="70959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srgbClr val="EFEFF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23E40429-37A2-443E-8AC4-64526D5F3675}"/>
              </a:ext>
            </a:extLst>
          </p:cNvPr>
          <p:cNvSpPr/>
          <p:nvPr/>
        </p:nvSpPr>
        <p:spPr>
          <a:xfrm flipH="1">
            <a:off x="5261357" y="1437814"/>
            <a:ext cx="616179" cy="697170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3" name="직각 삼각형 22">
            <a:extLst>
              <a:ext uri="{FF2B5EF4-FFF2-40B4-BE49-F238E27FC236}">
                <a16:creationId xmlns:a16="http://schemas.microsoft.com/office/drawing/2014/main" id="{A843A030-A67B-4599-AEAF-38C59D382E9C}"/>
              </a:ext>
            </a:extLst>
          </p:cNvPr>
          <p:cNvSpPr/>
          <p:nvPr/>
        </p:nvSpPr>
        <p:spPr>
          <a:xfrm flipH="1">
            <a:off x="5608853" y="1438326"/>
            <a:ext cx="268684" cy="709591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4" name="文本占位符 6">
            <a:extLst>
              <a:ext uri="{FF2B5EF4-FFF2-40B4-BE49-F238E27FC236}">
                <a16:creationId xmlns:a16="http://schemas.microsoft.com/office/drawing/2014/main" id="{B417AF77-20FE-4719-B094-74ABF45D07D1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72652" y="1632148"/>
            <a:ext cx="5002044" cy="33861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모델 발전 과정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1F0D43F2-8BC9-4477-9FB1-6C52E6458E45}"/>
              </a:ext>
            </a:extLst>
          </p:cNvPr>
          <p:cNvGrpSpPr/>
          <p:nvPr/>
        </p:nvGrpSpPr>
        <p:grpSpPr>
          <a:xfrm>
            <a:off x="404099" y="83182"/>
            <a:ext cx="2421115" cy="769441"/>
            <a:chOff x="413335" y="191242"/>
            <a:chExt cx="2421115" cy="76944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20A66A-6B0E-4E62-8F04-04B8C3104774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DACD791-372A-411B-B900-40B915A66B84}"/>
                </a:ext>
              </a:extLst>
            </p:cNvPr>
            <p:cNvSpPr txBox="1"/>
            <p:nvPr/>
          </p:nvSpPr>
          <p:spPr>
            <a:xfrm>
              <a:off x="839993" y="252798"/>
              <a:ext cx="19944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모델 평가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0529351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1E2BD04E-D03A-43A3-B7A3-ED710AEE0B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75"/>
            <a:ext cx="5505308" cy="345777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4B8197F8-03F6-4DF6-BDF8-DAF27F5DB7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3336" y="2286075"/>
            <a:ext cx="6498664" cy="345777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1F05BD7-8B6D-44CF-806A-F9BE85275E74}"/>
              </a:ext>
            </a:extLst>
          </p:cNvPr>
          <p:cNvSpPr txBox="1"/>
          <p:nvPr/>
        </p:nvSpPr>
        <p:spPr>
          <a:xfrm>
            <a:off x="1872245" y="5939388"/>
            <a:ext cx="1483113" cy="408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정확도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9EE923-AF65-43BC-8984-437F4E85E00C}"/>
              </a:ext>
            </a:extLst>
          </p:cNvPr>
          <p:cNvSpPr txBox="1"/>
          <p:nvPr/>
        </p:nvSpPr>
        <p:spPr>
          <a:xfrm>
            <a:off x="8201111" y="5939387"/>
            <a:ext cx="1483113" cy="4080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latin typeface="나눔바른고딕" panose="020B0600000101010101" charset="-127"/>
                <a:ea typeface="나눔바른고딕" panose="020B0600000101010101" charset="-127"/>
              </a:rPr>
              <a:t>오차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7B4F5D1A-E299-4276-983B-E73AB5B496EB}"/>
              </a:ext>
            </a:extLst>
          </p:cNvPr>
          <p:cNvGrpSpPr/>
          <p:nvPr/>
        </p:nvGrpSpPr>
        <p:grpSpPr>
          <a:xfrm>
            <a:off x="404099" y="83182"/>
            <a:ext cx="2421115" cy="769441"/>
            <a:chOff x="413335" y="191242"/>
            <a:chExt cx="2421115" cy="769441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1F58AFD-8E4A-4C1C-BCBE-197C92360272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EE1F484-06C6-42D2-B94D-3DDAB8BF3019}"/>
                </a:ext>
              </a:extLst>
            </p:cNvPr>
            <p:cNvSpPr txBox="1"/>
            <p:nvPr/>
          </p:nvSpPr>
          <p:spPr>
            <a:xfrm>
              <a:off x="839993" y="252798"/>
              <a:ext cx="19944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모델 평가</a:t>
              </a:r>
            </a:p>
          </p:txBody>
        </p:sp>
      </p:grpSp>
      <p:sp>
        <p:nvSpPr>
          <p:cNvPr id="26" name="Group 12">
            <a:extLst>
              <a:ext uri="{FF2B5EF4-FFF2-40B4-BE49-F238E27FC236}">
                <a16:creationId xmlns:a16="http://schemas.microsoft.com/office/drawing/2014/main" id="{09930ADE-D5F6-44D0-AB3F-88B884085C54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74854" y="1442523"/>
            <a:ext cx="5693285" cy="70959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srgbClr val="EFEFF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직각 삼각형 26">
            <a:extLst>
              <a:ext uri="{FF2B5EF4-FFF2-40B4-BE49-F238E27FC236}">
                <a16:creationId xmlns:a16="http://schemas.microsoft.com/office/drawing/2014/main" id="{25DFFDD8-E177-4A75-BA34-40673FFE77AE}"/>
              </a:ext>
            </a:extLst>
          </p:cNvPr>
          <p:cNvSpPr/>
          <p:nvPr/>
        </p:nvSpPr>
        <p:spPr>
          <a:xfrm flipH="1">
            <a:off x="5261357" y="1437814"/>
            <a:ext cx="616179" cy="697170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8" name="직각 삼각형 27">
            <a:extLst>
              <a:ext uri="{FF2B5EF4-FFF2-40B4-BE49-F238E27FC236}">
                <a16:creationId xmlns:a16="http://schemas.microsoft.com/office/drawing/2014/main" id="{03160374-9506-4758-8791-FAD148911E04}"/>
              </a:ext>
            </a:extLst>
          </p:cNvPr>
          <p:cNvSpPr/>
          <p:nvPr/>
        </p:nvSpPr>
        <p:spPr>
          <a:xfrm flipH="1">
            <a:off x="5608853" y="1438326"/>
            <a:ext cx="268684" cy="709591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9" name="文本占位符 6">
            <a:extLst>
              <a:ext uri="{FF2B5EF4-FFF2-40B4-BE49-F238E27FC236}">
                <a16:creationId xmlns:a16="http://schemas.microsoft.com/office/drawing/2014/main" id="{4043BCE4-5B96-42B1-B965-993AEC7E7466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72652" y="1632148"/>
            <a:ext cx="5002044" cy="338619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모델 발전 과정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5458882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평행 사변형 5"/>
          <p:cNvSpPr/>
          <p:nvPr/>
        </p:nvSpPr>
        <p:spPr>
          <a:xfrm>
            <a:off x="1015596" y="-13252"/>
            <a:ext cx="7071052" cy="6970643"/>
          </a:xfrm>
          <a:custGeom>
            <a:avLst/>
            <a:gdLst>
              <a:gd name="connsiteX0" fmla="*/ 0 w 6726495"/>
              <a:gd name="connsiteY0" fmla="*/ 6957391 h 6957391"/>
              <a:gd name="connsiteX1" fmla="*/ 1032584 w 6726495"/>
              <a:gd name="connsiteY1" fmla="*/ 0 h 6957391"/>
              <a:gd name="connsiteX2" fmla="*/ 6726495 w 6726495"/>
              <a:gd name="connsiteY2" fmla="*/ 0 h 6957391"/>
              <a:gd name="connsiteX3" fmla="*/ 5693911 w 6726495"/>
              <a:gd name="connsiteY3" fmla="*/ 6957391 h 6957391"/>
              <a:gd name="connsiteX4" fmla="*/ 0 w 6726495"/>
              <a:gd name="connsiteY4" fmla="*/ 6957391 h 6957391"/>
              <a:gd name="connsiteX0" fmla="*/ 0 w 6726495"/>
              <a:gd name="connsiteY0" fmla="*/ 6957391 h 6970643"/>
              <a:gd name="connsiteX1" fmla="*/ 1032584 w 6726495"/>
              <a:gd name="connsiteY1" fmla="*/ 0 h 6970643"/>
              <a:gd name="connsiteX2" fmla="*/ 6726495 w 6726495"/>
              <a:gd name="connsiteY2" fmla="*/ 0 h 6970643"/>
              <a:gd name="connsiteX3" fmla="*/ 4898780 w 6726495"/>
              <a:gd name="connsiteY3" fmla="*/ 6970643 h 6970643"/>
              <a:gd name="connsiteX4" fmla="*/ 0 w 6726495"/>
              <a:gd name="connsiteY4" fmla="*/ 6957391 h 6970643"/>
              <a:gd name="connsiteX0" fmla="*/ 0 w 6726495"/>
              <a:gd name="connsiteY0" fmla="*/ 6957391 h 6957391"/>
              <a:gd name="connsiteX1" fmla="*/ 1032584 w 6726495"/>
              <a:gd name="connsiteY1" fmla="*/ 0 h 6957391"/>
              <a:gd name="connsiteX2" fmla="*/ 6726495 w 6726495"/>
              <a:gd name="connsiteY2" fmla="*/ 0 h 6957391"/>
              <a:gd name="connsiteX3" fmla="*/ 4554224 w 6726495"/>
              <a:gd name="connsiteY3" fmla="*/ 6930886 h 6957391"/>
              <a:gd name="connsiteX4" fmla="*/ 0 w 6726495"/>
              <a:gd name="connsiteY4" fmla="*/ 6957391 h 6957391"/>
              <a:gd name="connsiteX0" fmla="*/ 0 w 6726495"/>
              <a:gd name="connsiteY0" fmla="*/ 6957391 h 6957391"/>
              <a:gd name="connsiteX1" fmla="*/ 1032584 w 6726495"/>
              <a:gd name="connsiteY1" fmla="*/ 0 h 6957391"/>
              <a:gd name="connsiteX2" fmla="*/ 6726495 w 6726495"/>
              <a:gd name="connsiteY2" fmla="*/ 0 h 6957391"/>
              <a:gd name="connsiteX3" fmla="*/ 4872276 w 6726495"/>
              <a:gd name="connsiteY3" fmla="*/ 6904382 h 6957391"/>
              <a:gd name="connsiteX4" fmla="*/ 0 w 6726495"/>
              <a:gd name="connsiteY4" fmla="*/ 6957391 h 6957391"/>
              <a:gd name="connsiteX0" fmla="*/ 0 w 7071052"/>
              <a:gd name="connsiteY0" fmla="*/ 6970643 h 6970643"/>
              <a:gd name="connsiteX1" fmla="*/ 1032584 w 7071052"/>
              <a:gd name="connsiteY1" fmla="*/ 13252 h 6970643"/>
              <a:gd name="connsiteX2" fmla="*/ 7071052 w 7071052"/>
              <a:gd name="connsiteY2" fmla="*/ 0 h 6970643"/>
              <a:gd name="connsiteX3" fmla="*/ 4872276 w 7071052"/>
              <a:gd name="connsiteY3" fmla="*/ 6917634 h 6970643"/>
              <a:gd name="connsiteX4" fmla="*/ 0 w 7071052"/>
              <a:gd name="connsiteY4" fmla="*/ 6970643 h 6970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1052" h="6970643">
                <a:moveTo>
                  <a:pt x="0" y="6970643"/>
                </a:moveTo>
                <a:lnTo>
                  <a:pt x="1032584" y="13252"/>
                </a:lnTo>
                <a:lnTo>
                  <a:pt x="7071052" y="0"/>
                </a:lnTo>
                <a:lnTo>
                  <a:pt x="4872276" y="6917634"/>
                </a:lnTo>
                <a:lnTo>
                  <a:pt x="0" y="6970643"/>
                </a:lnTo>
                <a:close/>
              </a:path>
            </a:pathLst>
          </a:cu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" name="평행 사변형 4"/>
          <p:cNvSpPr/>
          <p:nvPr/>
        </p:nvSpPr>
        <p:spPr>
          <a:xfrm>
            <a:off x="428742" y="0"/>
            <a:ext cx="7057799" cy="6957391"/>
          </a:xfrm>
          <a:custGeom>
            <a:avLst/>
            <a:gdLst>
              <a:gd name="connsiteX0" fmla="*/ 0 w 6726495"/>
              <a:gd name="connsiteY0" fmla="*/ 6957391 h 6957391"/>
              <a:gd name="connsiteX1" fmla="*/ 1032584 w 6726495"/>
              <a:gd name="connsiteY1" fmla="*/ 0 h 6957391"/>
              <a:gd name="connsiteX2" fmla="*/ 6726495 w 6726495"/>
              <a:gd name="connsiteY2" fmla="*/ 0 h 6957391"/>
              <a:gd name="connsiteX3" fmla="*/ 5693911 w 6726495"/>
              <a:gd name="connsiteY3" fmla="*/ 6957391 h 6957391"/>
              <a:gd name="connsiteX4" fmla="*/ 0 w 6726495"/>
              <a:gd name="connsiteY4" fmla="*/ 6957391 h 6957391"/>
              <a:gd name="connsiteX0" fmla="*/ 0 w 6726495"/>
              <a:gd name="connsiteY0" fmla="*/ 6957391 h 6970643"/>
              <a:gd name="connsiteX1" fmla="*/ 1032584 w 6726495"/>
              <a:gd name="connsiteY1" fmla="*/ 0 h 6970643"/>
              <a:gd name="connsiteX2" fmla="*/ 6726495 w 6726495"/>
              <a:gd name="connsiteY2" fmla="*/ 0 h 6970643"/>
              <a:gd name="connsiteX3" fmla="*/ 5137320 w 6726495"/>
              <a:gd name="connsiteY3" fmla="*/ 6970643 h 6970643"/>
              <a:gd name="connsiteX4" fmla="*/ 0 w 6726495"/>
              <a:gd name="connsiteY4" fmla="*/ 6957391 h 6970643"/>
              <a:gd name="connsiteX0" fmla="*/ 0 w 6726495"/>
              <a:gd name="connsiteY0" fmla="*/ 6957391 h 6970643"/>
              <a:gd name="connsiteX1" fmla="*/ 1032584 w 6726495"/>
              <a:gd name="connsiteY1" fmla="*/ 0 h 6970643"/>
              <a:gd name="connsiteX2" fmla="*/ 6726495 w 6726495"/>
              <a:gd name="connsiteY2" fmla="*/ 0 h 6970643"/>
              <a:gd name="connsiteX3" fmla="*/ 4792763 w 6726495"/>
              <a:gd name="connsiteY3" fmla="*/ 6970643 h 6970643"/>
              <a:gd name="connsiteX4" fmla="*/ 0 w 6726495"/>
              <a:gd name="connsiteY4" fmla="*/ 6957391 h 6970643"/>
              <a:gd name="connsiteX0" fmla="*/ 0 w 6726495"/>
              <a:gd name="connsiteY0" fmla="*/ 6957391 h 6957391"/>
              <a:gd name="connsiteX1" fmla="*/ 1032584 w 6726495"/>
              <a:gd name="connsiteY1" fmla="*/ 0 h 6957391"/>
              <a:gd name="connsiteX2" fmla="*/ 6726495 w 6726495"/>
              <a:gd name="connsiteY2" fmla="*/ 0 h 6957391"/>
              <a:gd name="connsiteX3" fmla="*/ 5230085 w 6726495"/>
              <a:gd name="connsiteY3" fmla="*/ 6917634 h 6957391"/>
              <a:gd name="connsiteX4" fmla="*/ 0 w 6726495"/>
              <a:gd name="connsiteY4" fmla="*/ 6957391 h 6957391"/>
              <a:gd name="connsiteX0" fmla="*/ 0 w 7057799"/>
              <a:gd name="connsiteY0" fmla="*/ 6957391 h 6957391"/>
              <a:gd name="connsiteX1" fmla="*/ 1032584 w 7057799"/>
              <a:gd name="connsiteY1" fmla="*/ 0 h 6957391"/>
              <a:gd name="connsiteX2" fmla="*/ 7057799 w 7057799"/>
              <a:gd name="connsiteY2" fmla="*/ 13252 h 6957391"/>
              <a:gd name="connsiteX3" fmla="*/ 5230085 w 7057799"/>
              <a:gd name="connsiteY3" fmla="*/ 6917634 h 6957391"/>
              <a:gd name="connsiteX4" fmla="*/ 0 w 7057799"/>
              <a:gd name="connsiteY4" fmla="*/ 6957391 h 6957391"/>
              <a:gd name="connsiteX0" fmla="*/ 0 w 7057799"/>
              <a:gd name="connsiteY0" fmla="*/ 6957391 h 6957391"/>
              <a:gd name="connsiteX1" fmla="*/ 1032584 w 7057799"/>
              <a:gd name="connsiteY1" fmla="*/ 0 h 6957391"/>
              <a:gd name="connsiteX2" fmla="*/ 7057799 w 7057799"/>
              <a:gd name="connsiteY2" fmla="*/ 13252 h 6957391"/>
              <a:gd name="connsiteX3" fmla="*/ 4965041 w 7057799"/>
              <a:gd name="connsiteY3" fmla="*/ 6930886 h 6957391"/>
              <a:gd name="connsiteX4" fmla="*/ 0 w 7057799"/>
              <a:gd name="connsiteY4" fmla="*/ 6957391 h 695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57799" h="6957391">
                <a:moveTo>
                  <a:pt x="0" y="6957391"/>
                </a:moveTo>
                <a:lnTo>
                  <a:pt x="1032584" y="0"/>
                </a:lnTo>
                <a:lnTo>
                  <a:pt x="7057799" y="13252"/>
                </a:lnTo>
                <a:lnTo>
                  <a:pt x="4965041" y="6930886"/>
                </a:lnTo>
                <a:lnTo>
                  <a:pt x="0" y="6957391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평행 사변형 3"/>
          <p:cNvSpPr/>
          <p:nvPr/>
        </p:nvSpPr>
        <p:spPr>
          <a:xfrm>
            <a:off x="-460068" y="0"/>
            <a:ext cx="6860868" cy="6957391"/>
          </a:xfrm>
          <a:custGeom>
            <a:avLst/>
            <a:gdLst>
              <a:gd name="connsiteX0" fmla="*/ 0 w 6726495"/>
              <a:gd name="connsiteY0" fmla="*/ 6957391 h 6957391"/>
              <a:gd name="connsiteX1" fmla="*/ 1032584 w 6726495"/>
              <a:gd name="connsiteY1" fmla="*/ 0 h 6957391"/>
              <a:gd name="connsiteX2" fmla="*/ 6726495 w 6726495"/>
              <a:gd name="connsiteY2" fmla="*/ 0 h 6957391"/>
              <a:gd name="connsiteX3" fmla="*/ 5693911 w 6726495"/>
              <a:gd name="connsiteY3" fmla="*/ 6957391 h 6957391"/>
              <a:gd name="connsiteX4" fmla="*/ 0 w 6726495"/>
              <a:gd name="connsiteY4" fmla="*/ 6957391 h 6957391"/>
              <a:gd name="connsiteX0" fmla="*/ 0 w 6726495"/>
              <a:gd name="connsiteY0" fmla="*/ 6957391 h 6957391"/>
              <a:gd name="connsiteX1" fmla="*/ 1032584 w 6726495"/>
              <a:gd name="connsiteY1" fmla="*/ 0 h 6957391"/>
              <a:gd name="connsiteX2" fmla="*/ 6726495 w 6726495"/>
              <a:gd name="connsiteY2" fmla="*/ 0 h 6957391"/>
              <a:gd name="connsiteX3" fmla="*/ 5309598 w 6726495"/>
              <a:gd name="connsiteY3" fmla="*/ 6957391 h 6957391"/>
              <a:gd name="connsiteX4" fmla="*/ 0 w 6726495"/>
              <a:gd name="connsiteY4" fmla="*/ 6957391 h 6957391"/>
              <a:gd name="connsiteX0" fmla="*/ 0 w 6806008"/>
              <a:gd name="connsiteY0" fmla="*/ 6957391 h 6957391"/>
              <a:gd name="connsiteX1" fmla="*/ 1032584 w 6806008"/>
              <a:gd name="connsiteY1" fmla="*/ 0 h 6957391"/>
              <a:gd name="connsiteX2" fmla="*/ 6806008 w 6806008"/>
              <a:gd name="connsiteY2" fmla="*/ 0 h 6957391"/>
              <a:gd name="connsiteX3" fmla="*/ 5309598 w 6806008"/>
              <a:gd name="connsiteY3" fmla="*/ 6957391 h 6957391"/>
              <a:gd name="connsiteX4" fmla="*/ 0 w 6806008"/>
              <a:gd name="connsiteY4" fmla="*/ 6957391 h 695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6008" h="6957391">
                <a:moveTo>
                  <a:pt x="0" y="6957391"/>
                </a:moveTo>
                <a:lnTo>
                  <a:pt x="1032584" y="0"/>
                </a:lnTo>
                <a:lnTo>
                  <a:pt x="6806008" y="0"/>
                </a:lnTo>
                <a:lnTo>
                  <a:pt x="5309598" y="6957391"/>
                </a:lnTo>
                <a:lnTo>
                  <a:pt x="0" y="695739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" name="평행 사변형 1"/>
          <p:cNvSpPr/>
          <p:nvPr/>
        </p:nvSpPr>
        <p:spPr>
          <a:xfrm>
            <a:off x="-1046922" y="0"/>
            <a:ext cx="6726495" cy="6957391"/>
          </a:xfrm>
          <a:prstGeom prst="parallelogram">
            <a:avLst>
              <a:gd name="adj" fmla="val 15351"/>
            </a:avLst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513196" y="1737918"/>
            <a:ext cx="1854995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500" b="1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INDEX</a:t>
            </a:r>
            <a:endParaRPr lang="ko-KR" altLang="en-US" sz="4500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53614" y="4504214"/>
            <a:ext cx="6335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3600">
                <a:ln>
                  <a:solidFill>
                    <a:schemeClr val="tx1">
                      <a:alpha val="2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04</a:t>
            </a:r>
            <a:endParaRPr lang="ko-KR" altLang="en-US" sz="3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398844" y="4504214"/>
            <a:ext cx="353173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ln>
                  <a:solidFill>
                    <a:schemeClr val="tx1">
                      <a:alpha val="2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활용 방안 및 기대효과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53623" y="2884957"/>
            <a:ext cx="6335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3600">
                <a:ln>
                  <a:solidFill>
                    <a:schemeClr val="tx1">
                      <a:alpha val="2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</a:t>
            </a:r>
            <a:endParaRPr lang="ko-KR" altLang="en-US" sz="3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398853" y="2884957"/>
            <a:ext cx="16433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ln>
                  <a:solidFill>
                    <a:schemeClr val="tx1">
                      <a:alpha val="2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개요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53623" y="3424709"/>
            <a:ext cx="6335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3600">
                <a:ln>
                  <a:solidFill>
                    <a:schemeClr val="tx1">
                      <a:alpha val="2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endParaRPr lang="ko-KR" altLang="en-US" sz="3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398853" y="3424709"/>
            <a:ext cx="16433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ln>
                  <a:solidFill>
                    <a:schemeClr val="tx1">
                      <a:alpha val="2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내용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53623" y="3964461"/>
            <a:ext cx="6335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3600">
                <a:ln>
                  <a:solidFill>
                    <a:schemeClr val="tx1">
                      <a:alpha val="2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en-US" altLang="ko-KR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endParaRPr lang="ko-KR" altLang="en-US" sz="30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398853" y="3964461"/>
            <a:ext cx="164339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400">
                <a:ln>
                  <a:solidFill>
                    <a:schemeClr val="tx1">
                      <a:alpha val="2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ko-KR" altLang="en-US" sz="3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성능 평가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7513196" y="2540447"/>
            <a:ext cx="2898019" cy="45719"/>
          </a:xfrm>
          <a:prstGeom prst="rect">
            <a:avLst/>
          </a:prstGeom>
          <a:solidFill>
            <a:srgbClr val="004C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19758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8A84D99-4BF6-4395-95AD-7450932EC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444309" y="115035"/>
            <a:ext cx="2508623" cy="44597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E6F5547-1696-4AED-96DC-262BFB017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6009182" y="100443"/>
            <a:ext cx="2508623" cy="445977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5010EAE-84EE-4062-8FBE-A5C5E1BD1C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733" y="3719758"/>
            <a:ext cx="4459775" cy="263435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FBA76398-AF13-4525-BBDC-ABED90AC73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0800000">
            <a:off x="5033606" y="3719758"/>
            <a:ext cx="4459776" cy="263435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DEB33013-5036-4CD4-918E-33993CAFFEC0}"/>
              </a:ext>
            </a:extLst>
          </p:cNvPr>
          <p:cNvSpPr/>
          <p:nvPr/>
        </p:nvSpPr>
        <p:spPr>
          <a:xfrm>
            <a:off x="9358418" y="2114207"/>
            <a:ext cx="2770909" cy="7546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나눔바른고딕" panose="020B0600000101010101" charset="-127"/>
                <a:ea typeface="나눔바른고딕" panose="020B0600000101010101" charset="-127"/>
              </a:rPr>
              <a:t>서울 억양은 </a:t>
            </a:r>
            <a:r>
              <a:rPr lang="en-US" altLang="ko-KR" dirty="0">
                <a:latin typeface="나눔바른고딕" panose="020B0600000101010101" charset="-127"/>
                <a:ea typeface="나눔바른고딕" panose="020B0600000101010101" charset="-127"/>
              </a:rPr>
              <a:t>10.98%</a:t>
            </a:r>
          </a:p>
          <a:p>
            <a:r>
              <a:rPr lang="ko-KR" altLang="en-US" dirty="0">
                <a:latin typeface="나눔바른고딕" panose="020B0600000101010101" charset="-127"/>
                <a:ea typeface="나눔바른고딕" panose="020B0600000101010101" charset="-127"/>
              </a:rPr>
              <a:t>전라도 억양 </a:t>
            </a:r>
            <a:r>
              <a:rPr lang="en-US" altLang="ko-KR" dirty="0">
                <a:latin typeface="나눔바른고딕" panose="020B0600000101010101" charset="-127"/>
                <a:ea typeface="나눔바른고딕" panose="020B0600000101010101" charset="-127"/>
              </a:rPr>
              <a:t>89.02% </a:t>
            </a:r>
            <a:r>
              <a:rPr lang="ko-KR" altLang="en-US" dirty="0">
                <a:latin typeface="나눔바른고딕" panose="020B0600000101010101" charset="-127"/>
                <a:ea typeface="나눔바른고딕" panose="020B0600000101010101" charset="-127"/>
              </a:rPr>
              <a:t>입니다</a:t>
            </a:r>
            <a:r>
              <a:rPr lang="en-US" altLang="ko-KR" dirty="0">
                <a:latin typeface="나눔바른고딕" panose="020B0600000101010101" charset="-127"/>
                <a:ea typeface="나눔바른고딕" panose="020B0600000101010101" charset="-127"/>
              </a:rPr>
              <a:t>.</a:t>
            </a:r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0E9CD9D5-6E81-4B1E-965F-F31A2E797777}"/>
              </a:ext>
            </a:extLst>
          </p:cNvPr>
          <p:cNvSpPr/>
          <p:nvPr/>
        </p:nvSpPr>
        <p:spPr>
          <a:xfrm>
            <a:off x="9358418" y="4796742"/>
            <a:ext cx="2770909" cy="7546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dirty="0">
                <a:latin typeface="나눔바른고딕" panose="020B0600000101010101" charset="-127"/>
                <a:ea typeface="나눔바른고딕" panose="020B0600000101010101" charset="-127"/>
              </a:rPr>
              <a:t>서울 억양은 </a:t>
            </a:r>
            <a:r>
              <a:rPr lang="en-US" altLang="ko-KR" dirty="0">
                <a:latin typeface="나눔바른고딕" panose="020B0600000101010101" charset="-127"/>
                <a:ea typeface="나눔바른고딕" panose="020B0600000101010101" charset="-127"/>
              </a:rPr>
              <a:t>85.97%</a:t>
            </a:r>
          </a:p>
          <a:p>
            <a:r>
              <a:rPr lang="ko-KR" altLang="en-US" dirty="0">
                <a:latin typeface="나눔바른고딕" panose="020B0600000101010101" charset="-127"/>
                <a:ea typeface="나눔바른고딕" panose="020B0600000101010101" charset="-127"/>
              </a:rPr>
              <a:t>전라도 억양 </a:t>
            </a:r>
            <a:r>
              <a:rPr lang="en-US" altLang="ko-KR" dirty="0">
                <a:latin typeface="나눔바른고딕" panose="020B0600000101010101" charset="-127"/>
                <a:ea typeface="나눔바른고딕" panose="020B0600000101010101" charset="-127"/>
              </a:rPr>
              <a:t>14.03% </a:t>
            </a:r>
            <a:r>
              <a:rPr lang="ko-KR" altLang="en-US" dirty="0">
                <a:latin typeface="나눔바른고딕" panose="020B0600000101010101" charset="-127"/>
                <a:ea typeface="나눔바른고딕" panose="020B0600000101010101" charset="-127"/>
              </a:rPr>
              <a:t>입니다</a:t>
            </a:r>
            <a:r>
              <a:rPr lang="en-US" altLang="ko-KR" dirty="0">
                <a:latin typeface="나눔바른고딕" panose="020B0600000101010101" charset="-127"/>
                <a:ea typeface="나눔바른고딕" panose="020B0600000101010101" charset="-127"/>
              </a:rPr>
              <a:t>.</a:t>
            </a:r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DCA7F6B-8137-4D82-9400-C26BEEB280CE}"/>
              </a:ext>
            </a:extLst>
          </p:cNvPr>
          <p:cNvGrpSpPr/>
          <p:nvPr/>
        </p:nvGrpSpPr>
        <p:grpSpPr>
          <a:xfrm>
            <a:off x="404099" y="83182"/>
            <a:ext cx="2833086" cy="769441"/>
            <a:chOff x="413335" y="191242"/>
            <a:chExt cx="2833086" cy="769441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0276F1E-BB66-487F-A03F-EDC22C7D50DB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796B0B0-1DB3-4C93-ABE2-9A809E1983AF}"/>
                </a:ext>
              </a:extLst>
            </p:cNvPr>
            <p:cNvSpPr txBox="1"/>
            <p:nvPr/>
          </p:nvSpPr>
          <p:spPr>
            <a:xfrm>
              <a:off x="839993" y="252798"/>
              <a:ext cx="240642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정확도 평가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55474379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roup 12"/>
          <p:cNvSpPr/>
          <p:nvPr>
            <p:custDataLst>
              <p:tags r:id="rId2"/>
            </p:custDataLst>
          </p:nvPr>
        </p:nvSpPr>
        <p:spPr>
          <a:xfrm>
            <a:off x="5902336" y="2649973"/>
            <a:ext cx="6289664" cy="152125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prstClr val="black">
                  <a:lumMod val="50000"/>
                  <a:lumOff val="50000"/>
                </a:prstClr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2" name="Group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318107" y="3087629"/>
            <a:ext cx="846386" cy="758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9pPr>
          </a:lstStyle>
          <a:p>
            <a:r>
              <a:rPr lang="en-US" altLang="zh-CN" sz="2275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MENU</a:t>
            </a:r>
            <a:endParaRPr lang="zh-CN" altLang="en-US" sz="2275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  <a:p>
            <a:pPr eaLnBrk="1" hangingPunct="1"/>
            <a:r>
              <a:rPr lang="en-US" altLang="zh-CN" sz="2655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PART</a:t>
            </a:r>
            <a:endParaRPr lang="zh-CN" altLang="en-US" sz="2655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3" name="Group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336805" y="2663310"/>
            <a:ext cx="1436291" cy="1477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9pPr>
          </a:lstStyle>
          <a:p>
            <a:pPr eaLnBrk="1" hangingPunct="1"/>
            <a:r>
              <a:rPr lang="en-US" altLang="zh-CN" sz="9599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04</a:t>
            </a:r>
            <a:endParaRPr lang="zh-CN" altLang="en-US" sz="9599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6287557" y="2921362"/>
            <a:ext cx="4037399" cy="640560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Arial"/>
                <a:ea typeface="Arial"/>
                <a:cs typeface="Arial"/>
              </a:defRPr>
            </a:lvl1pPr>
          </a:lstStyle>
          <a:p>
            <a:pPr algn="l">
              <a:defRPr/>
            </a:pPr>
            <a:r>
              <a:rPr lang="ko-KR" altLang="en-US" sz="45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기대 효과</a:t>
            </a:r>
            <a:endParaRPr lang="zh-CN" altLang="en-US" sz="4500" kern="0" dirty="0">
              <a:solidFill>
                <a:schemeClr val="bg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占位符 6"/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6287558" y="3616358"/>
            <a:ext cx="4814551" cy="341632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활용 방안 외 보완점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55788851"/>
      </p:ext>
    </p:extLst>
  </p:cSld>
  <p:clrMapOvr>
    <a:masterClrMapping/>
  </p:clrMapOvr>
  <p:transition spd="slow" advTm="0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0" name="Freeform 45">
            <a:extLst>
              <a:ext uri="{FF2B5EF4-FFF2-40B4-BE49-F238E27FC236}">
                <a16:creationId xmlns:a16="http://schemas.microsoft.com/office/drawing/2014/main" id="{D208A098-D191-4422-BA33-1B5EE85CCBC5}"/>
              </a:ext>
            </a:extLst>
          </p:cNvPr>
          <p:cNvSpPr>
            <a:spLocks noEditPoints="1"/>
          </p:cNvSpPr>
          <p:nvPr/>
        </p:nvSpPr>
        <p:spPr bwMode="auto">
          <a:xfrm>
            <a:off x="1429575" y="2153868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41" name="Freeform 45">
            <a:extLst>
              <a:ext uri="{FF2B5EF4-FFF2-40B4-BE49-F238E27FC236}">
                <a16:creationId xmlns:a16="http://schemas.microsoft.com/office/drawing/2014/main" id="{E35C51AF-EBD0-4E60-8CA0-E1BE78367A75}"/>
              </a:ext>
            </a:extLst>
          </p:cNvPr>
          <p:cNvSpPr>
            <a:spLocks noEditPoints="1"/>
          </p:cNvSpPr>
          <p:nvPr/>
        </p:nvSpPr>
        <p:spPr bwMode="auto">
          <a:xfrm>
            <a:off x="1429575" y="3559734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45" name="Freeform 45">
            <a:extLst>
              <a:ext uri="{FF2B5EF4-FFF2-40B4-BE49-F238E27FC236}">
                <a16:creationId xmlns:a16="http://schemas.microsoft.com/office/drawing/2014/main" id="{7B9A25FA-EC31-4B4B-9219-5008E56E0CE8}"/>
              </a:ext>
            </a:extLst>
          </p:cNvPr>
          <p:cNvSpPr>
            <a:spLocks noEditPoints="1"/>
          </p:cNvSpPr>
          <p:nvPr/>
        </p:nvSpPr>
        <p:spPr bwMode="auto">
          <a:xfrm>
            <a:off x="1429576" y="4965600"/>
            <a:ext cx="437275" cy="437275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나눔바른고딕" panose="020B0600000101010101" charset="-127"/>
              <a:ea typeface="나눔바른고딕" panose="020B0600000101010101" charset="-127"/>
              <a:cs typeface="맑은 고딕"/>
              <a:sym typeface="Arial" panose="020B0604020202020204" pitchFamily="34" charset="0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BA0370B5-9FC0-4DB4-80C0-92B8712F5078}"/>
              </a:ext>
            </a:extLst>
          </p:cNvPr>
          <p:cNvSpPr/>
          <p:nvPr/>
        </p:nvSpPr>
        <p:spPr>
          <a:xfrm>
            <a:off x="2105988" y="2053713"/>
            <a:ext cx="8755975" cy="638708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데이터를 더 수집하여 전국 팔도 분류까지 완료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9C25EE2-6747-4419-81CA-EAFF3B9C81DE}"/>
              </a:ext>
            </a:extLst>
          </p:cNvPr>
          <p:cNvSpPr/>
          <p:nvPr/>
        </p:nvSpPr>
        <p:spPr>
          <a:xfrm>
            <a:off x="2105988" y="3459018"/>
            <a:ext cx="8755975" cy="638708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녹음된 파일을 학습된 모델로 재구성하여 억양 교정용 가이드 음성 제공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F6EBF61-F3B3-4180-B48E-75434080E739}"/>
              </a:ext>
            </a:extLst>
          </p:cNvPr>
          <p:cNvSpPr/>
          <p:nvPr/>
        </p:nvSpPr>
        <p:spPr>
          <a:xfrm>
            <a:off x="2105988" y="4864884"/>
            <a:ext cx="8755975" cy="638708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4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배경 잡음</a:t>
            </a:r>
            <a:r>
              <a:rPr lang="en-US" altLang="ko-KR" sz="24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, </a:t>
            </a:r>
            <a:r>
              <a:rPr lang="ko-KR" altLang="en-US" sz="24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rPr>
              <a:t>노이즈 고려 하여 데이터를 추가 수집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4B86CC1-A346-48E2-8125-C4A55E185F4C}"/>
              </a:ext>
            </a:extLst>
          </p:cNvPr>
          <p:cNvGrpSpPr/>
          <p:nvPr/>
        </p:nvGrpSpPr>
        <p:grpSpPr>
          <a:xfrm>
            <a:off x="404099" y="83182"/>
            <a:ext cx="1847240" cy="769441"/>
            <a:chOff x="413335" y="191242"/>
            <a:chExt cx="1847240" cy="769441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FB336BC-F595-489C-8F4A-9500E3079759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83FFF8E-54D3-4547-ACA3-3DBDA2549DB0}"/>
                </a:ext>
              </a:extLst>
            </p:cNvPr>
            <p:cNvSpPr txBox="1"/>
            <p:nvPr/>
          </p:nvSpPr>
          <p:spPr>
            <a:xfrm>
              <a:off x="839993" y="252798"/>
              <a:ext cx="142058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보완점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7844282"/>
      </p:ext>
    </p:extLst>
  </p:cSld>
  <p:clrMapOvr>
    <a:masterClrMapping/>
  </p:clrMapOvr>
  <p:transition spd="slow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898E98FF-B965-44CE-8E14-1E1D134CBB49}"/>
              </a:ext>
            </a:extLst>
          </p:cNvPr>
          <p:cNvGrpSpPr/>
          <p:nvPr/>
        </p:nvGrpSpPr>
        <p:grpSpPr>
          <a:xfrm>
            <a:off x="404099" y="83182"/>
            <a:ext cx="2316919" cy="769441"/>
            <a:chOff x="413335" y="191242"/>
            <a:chExt cx="2316919" cy="76944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9412324-6D17-4B7C-8513-0EDD7FAD35B1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5F7E22A-5D98-4E86-B6B3-0A77EB4F43FF}"/>
                </a:ext>
              </a:extLst>
            </p:cNvPr>
            <p:cNvSpPr txBox="1"/>
            <p:nvPr/>
          </p:nvSpPr>
          <p:spPr>
            <a:xfrm>
              <a:off x="839993" y="252798"/>
              <a:ext cx="189026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활용방안</a:t>
              </a:r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1263E407-6313-4A89-9928-F53770EAFC84}"/>
              </a:ext>
            </a:extLst>
          </p:cNvPr>
          <p:cNvGrpSpPr/>
          <p:nvPr/>
        </p:nvGrpSpPr>
        <p:grpSpPr>
          <a:xfrm>
            <a:off x="1775887" y="3384128"/>
            <a:ext cx="9767713" cy="1297333"/>
            <a:chOff x="1747182" y="3375986"/>
            <a:chExt cx="9767713" cy="1297333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16780BEA-9CFA-404E-A6B4-F45421371E3E}"/>
                </a:ext>
              </a:extLst>
            </p:cNvPr>
            <p:cNvSpPr/>
            <p:nvPr/>
          </p:nvSpPr>
          <p:spPr>
            <a:xfrm>
              <a:off x="1747187" y="3378623"/>
              <a:ext cx="1327225" cy="129469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직각 삼각형 52">
              <a:extLst>
                <a:ext uri="{FF2B5EF4-FFF2-40B4-BE49-F238E27FC236}">
                  <a16:creationId xmlns:a16="http://schemas.microsoft.com/office/drawing/2014/main" id="{2C263B4D-039A-4875-AD40-00ED6373B5C0}"/>
                </a:ext>
              </a:extLst>
            </p:cNvPr>
            <p:cNvSpPr/>
            <p:nvPr/>
          </p:nvSpPr>
          <p:spPr>
            <a:xfrm flipH="1">
              <a:off x="1747187" y="3376219"/>
              <a:ext cx="1312449" cy="1297100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54" name="직각 삼각형 53">
              <a:extLst>
                <a:ext uri="{FF2B5EF4-FFF2-40B4-BE49-F238E27FC236}">
                  <a16:creationId xmlns:a16="http://schemas.microsoft.com/office/drawing/2014/main" id="{532EB4CC-2298-4713-ADC0-223D80690CFD}"/>
                </a:ext>
              </a:extLst>
            </p:cNvPr>
            <p:cNvSpPr/>
            <p:nvPr/>
          </p:nvSpPr>
          <p:spPr>
            <a:xfrm flipH="1">
              <a:off x="1747182" y="3881591"/>
              <a:ext cx="1327225" cy="791728"/>
            </a:xfrm>
            <a:prstGeom prst="rtTriangle">
              <a:avLst/>
            </a:prstGeom>
            <a:solidFill>
              <a:srgbClr val="307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D5CC1193-44CD-44F7-B988-6ECC88C3A622}"/>
                </a:ext>
              </a:extLst>
            </p:cNvPr>
            <p:cNvSpPr/>
            <p:nvPr/>
          </p:nvSpPr>
          <p:spPr>
            <a:xfrm>
              <a:off x="3059635" y="3376219"/>
              <a:ext cx="8039627" cy="1294696"/>
            </a:xfrm>
            <a:prstGeom prst="rect">
              <a:avLst/>
            </a:prstGeom>
            <a:solidFill>
              <a:srgbClr val="307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7" name="Text Placeholder 3">
              <a:extLst>
                <a:ext uri="{FF2B5EF4-FFF2-40B4-BE49-F238E27FC236}">
                  <a16:creationId xmlns:a16="http://schemas.microsoft.com/office/drawing/2014/main" id="{9A4EAA6F-F88B-4FD1-82FD-BC3086CAE2DC}"/>
                </a:ext>
              </a:extLst>
            </p:cNvPr>
            <p:cNvSpPr txBox="1">
              <a:spLocks/>
            </p:cNvSpPr>
            <p:nvPr/>
          </p:nvSpPr>
          <p:spPr>
            <a:xfrm>
              <a:off x="5447352" y="4017823"/>
              <a:ext cx="6067543" cy="215444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fontAlgn="base"/>
              <a:r>
                <a:rPr lang="ko-KR" altLang="en-US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음성을 이용한 범죄에 대한 용의자의 지역을 객관적인 데이터에 근거하여 특정</a:t>
              </a:r>
            </a:p>
          </p:txBody>
        </p:sp>
        <p:sp>
          <p:nvSpPr>
            <p:cNvPr id="58" name="Text Placeholder 3">
              <a:extLst>
                <a:ext uri="{FF2B5EF4-FFF2-40B4-BE49-F238E27FC236}">
                  <a16:creationId xmlns:a16="http://schemas.microsoft.com/office/drawing/2014/main" id="{7F5D984E-9172-4945-AE41-9F53D4615AC5}"/>
                </a:ext>
              </a:extLst>
            </p:cNvPr>
            <p:cNvSpPr txBox="1">
              <a:spLocks/>
            </p:cNvSpPr>
            <p:nvPr/>
          </p:nvSpPr>
          <p:spPr>
            <a:xfrm>
              <a:off x="3471871" y="3916141"/>
              <a:ext cx="1866204" cy="42473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24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연고지 특정</a:t>
              </a:r>
              <a:endParaRPr lang="en-US" altLang="ko-KR" sz="24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59" name="직각 삼각형 58">
              <a:extLst>
                <a:ext uri="{FF2B5EF4-FFF2-40B4-BE49-F238E27FC236}">
                  <a16:creationId xmlns:a16="http://schemas.microsoft.com/office/drawing/2014/main" id="{AEEE41E4-D968-4D94-965F-A337396D5CF0}"/>
                </a:ext>
              </a:extLst>
            </p:cNvPr>
            <p:cNvSpPr/>
            <p:nvPr/>
          </p:nvSpPr>
          <p:spPr>
            <a:xfrm flipV="1">
              <a:off x="3059636" y="3375986"/>
              <a:ext cx="1312449" cy="514841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FF0A73D-D69F-45D2-99FE-32B0D67CEE85}"/>
                </a:ext>
              </a:extLst>
            </p:cNvPr>
            <p:cNvSpPr txBox="1"/>
            <p:nvPr/>
          </p:nvSpPr>
          <p:spPr>
            <a:xfrm>
              <a:off x="9822857" y="3503101"/>
              <a:ext cx="11290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 to G</a:t>
              </a:r>
              <a:endPara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71D6E2A-64CC-490C-BC7C-45F0DB1CC99F}"/>
              </a:ext>
            </a:extLst>
          </p:cNvPr>
          <p:cNvGrpSpPr/>
          <p:nvPr/>
        </p:nvGrpSpPr>
        <p:grpSpPr>
          <a:xfrm>
            <a:off x="1791553" y="1524153"/>
            <a:ext cx="9723342" cy="1312667"/>
            <a:chOff x="1731324" y="1719779"/>
            <a:chExt cx="9723342" cy="131266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EA1DE30-FBFF-451E-9C07-15C7191F834A}"/>
                </a:ext>
              </a:extLst>
            </p:cNvPr>
            <p:cNvSpPr/>
            <p:nvPr/>
          </p:nvSpPr>
          <p:spPr>
            <a:xfrm>
              <a:off x="1731329" y="1737750"/>
              <a:ext cx="1327225" cy="129469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직각 삼각형 38">
              <a:extLst>
                <a:ext uri="{FF2B5EF4-FFF2-40B4-BE49-F238E27FC236}">
                  <a16:creationId xmlns:a16="http://schemas.microsoft.com/office/drawing/2014/main" id="{923D8E10-E289-41F8-821F-24EC26895039}"/>
                </a:ext>
              </a:extLst>
            </p:cNvPr>
            <p:cNvSpPr/>
            <p:nvPr/>
          </p:nvSpPr>
          <p:spPr>
            <a:xfrm flipH="1">
              <a:off x="1731329" y="1735346"/>
              <a:ext cx="1312449" cy="1297100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40" name="직각 삼각형 39">
              <a:extLst>
                <a:ext uri="{FF2B5EF4-FFF2-40B4-BE49-F238E27FC236}">
                  <a16:creationId xmlns:a16="http://schemas.microsoft.com/office/drawing/2014/main" id="{5033DEE6-B966-40EF-87B5-FD9D615F1284}"/>
                </a:ext>
              </a:extLst>
            </p:cNvPr>
            <p:cNvSpPr/>
            <p:nvPr/>
          </p:nvSpPr>
          <p:spPr>
            <a:xfrm flipH="1">
              <a:off x="1731324" y="2240718"/>
              <a:ext cx="1327225" cy="791728"/>
            </a:xfrm>
            <a:prstGeom prst="rtTriangle">
              <a:avLst/>
            </a:prstGeom>
            <a:solidFill>
              <a:srgbClr val="307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D080BA60-42F6-4563-8FC6-1831ED32FD22}"/>
                </a:ext>
              </a:extLst>
            </p:cNvPr>
            <p:cNvSpPr/>
            <p:nvPr/>
          </p:nvSpPr>
          <p:spPr>
            <a:xfrm>
              <a:off x="3043777" y="1735346"/>
              <a:ext cx="8039627" cy="1294696"/>
            </a:xfrm>
            <a:prstGeom prst="rect">
              <a:avLst/>
            </a:prstGeom>
            <a:solidFill>
              <a:srgbClr val="307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 Placeholder 3">
              <a:extLst>
                <a:ext uri="{FF2B5EF4-FFF2-40B4-BE49-F238E27FC236}">
                  <a16:creationId xmlns:a16="http://schemas.microsoft.com/office/drawing/2014/main" id="{CFAF2777-D61F-4A1B-B842-27F8373586C2}"/>
                </a:ext>
              </a:extLst>
            </p:cNvPr>
            <p:cNvSpPr txBox="1">
              <a:spLocks/>
            </p:cNvSpPr>
            <p:nvPr/>
          </p:nvSpPr>
          <p:spPr>
            <a:xfrm>
              <a:off x="5431494" y="2133903"/>
              <a:ext cx="6023172" cy="247760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기존 표준어 교정 앱처럼 사전적 발음표기가 아닌 억양을 분석하여 표준어</a:t>
              </a:r>
            </a:p>
          </p:txBody>
        </p:sp>
        <p:sp>
          <p:nvSpPr>
            <p:cNvPr id="46" name="Text Placeholder 3">
              <a:extLst>
                <a:ext uri="{FF2B5EF4-FFF2-40B4-BE49-F238E27FC236}">
                  <a16:creationId xmlns:a16="http://schemas.microsoft.com/office/drawing/2014/main" id="{4220717B-8919-46BA-A081-9EF59CDD7AEA}"/>
                </a:ext>
              </a:extLst>
            </p:cNvPr>
            <p:cNvSpPr txBox="1">
              <a:spLocks/>
            </p:cNvSpPr>
            <p:nvPr/>
          </p:nvSpPr>
          <p:spPr>
            <a:xfrm>
              <a:off x="3421880" y="2061376"/>
              <a:ext cx="1897724" cy="42473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24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사투리 교정</a:t>
              </a:r>
              <a:endParaRPr lang="en-US" altLang="ko-KR" sz="24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47" name="직각 삼각형 46">
              <a:extLst>
                <a:ext uri="{FF2B5EF4-FFF2-40B4-BE49-F238E27FC236}">
                  <a16:creationId xmlns:a16="http://schemas.microsoft.com/office/drawing/2014/main" id="{43E5D922-40B1-4315-8CE4-094E288A3BD2}"/>
                </a:ext>
              </a:extLst>
            </p:cNvPr>
            <p:cNvSpPr/>
            <p:nvPr/>
          </p:nvSpPr>
          <p:spPr>
            <a:xfrm flipV="1">
              <a:off x="3043778" y="1735113"/>
              <a:ext cx="1312449" cy="514841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51" name="Text Placeholder 3">
              <a:extLst>
                <a:ext uri="{FF2B5EF4-FFF2-40B4-BE49-F238E27FC236}">
                  <a16:creationId xmlns:a16="http://schemas.microsoft.com/office/drawing/2014/main" id="{4278633A-E5ED-4578-A676-94046E77F0DA}"/>
                </a:ext>
              </a:extLst>
            </p:cNvPr>
            <p:cNvSpPr txBox="1">
              <a:spLocks/>
            </p:cNvSpPr>
            <p:nvPr/>
          </p:nvSpPr>
          <p:spPr>
            <a:xfrm>
              <a:off x="5431493" y="2484387"/>
              <a:ext cx="6023171" cy="247760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연습하려는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면접자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사투리를 연습하려는 배우 지망생에게 서비스 제공  </a:t>
              </a:r>
              <a:endParaRPr lang="en-US" altLang="zh-CN" sz="14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61" name="Text Placeholder 3">
              <a:extLst>
                <a:ext uri="{FF2B5EF4-FFF2-40B4-BE49-F238E27FC236}">
                  <a16:creationId xmlns:a16="http://schemas.microsoft.com/office/drawing/2014/main" id="{5DB14A4E-E38A-407D-9B09-DCBAA522D5B8}"/>
                </a:ext>
              </a:extLst>
            </p:cNvPr>
            <p:cNvSpPr txBox="1">
              <a:spLocks/>
            </p:cNvSpPr>
            <p:nvPr/>
          </p:nvSpPr>
          <p:spPr>
            <a:xfrm>
              <a:off x="3421875" y="2464853"/>
              <a:ext cx="1897728" cy="42473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24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사투리 연습</a:t>
              </a:r>
              <a:endParaRPr lang="en-US" altLang="ko-KR" sz="24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A54817EE-9897-40CD-BA4F-C80E19461B77}"/>
                </a:ext>
              </a:extLst>
            </p:cNvPr>
            <p:cNvSpPr txBox="1"/>
            <p:nvPr/>
          </p:nvSpPr>
          <p:spPr>
            <a:xfrm>
              <a:off x="9800026" y="1719779"/>
              <a:ext cx="11034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 to C</a:t>
              </a:r>
              <a:endPara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B1492EA2-1FC2-4F86-A3C3-F38913590AB3}"/>
              </a:ext>
            </a:extLst>
          </p:cNvPr>
          <p:cNvGrpSpPr/>
          <p:nvPr/>
        </p:nvGrpSpPr>
        <p:grpSpPr>
          <a:xfrm>
            <a:off x="1775887" y="5289372"/>
            <a:ext cx="9767713" cy="1297333"/>
            <a:chOff x="1731324" y="5256784"/>
            <a:chExt cx="9767713" cy="1297333"/>
          </a:xfrm>
        </p:grpSpPr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73A125E3-250C-4D89-BFEF-BA6330983878}"/>
                </a:ext>
              </a:extLst>
            </p:cNvPr>
            <p:cNvSpPr/>
            <p:nvPr/>
          </p:nvSpPr>
          <p:spPr>
            <a:xfrm>
              <a:off x="1731329" y="5259421"/>
              <a:ext cx="1327225" cy="129469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3" name="직각 삼각형 62">
              <a:extLst>
                <a:ext uri="{FF2B5EF4-FFF2-40B4-BE49-F238E27FC236}">
                  <a16:creationId xmlns:a16="http://schemas.microsoft.com/office/drawing/2014/main" id="{B8184EAB-6076-45B5-A55D-12D07AC11BE5}"/>
                </a:ext>
              </a:extLst>
            </p:cNvPr>
            <p:cNvSpPr/>
            <p:nvPr/>
          </p:nvSpPr>
          <p:spPr>
            <a:xfrm flipH="1">
              <a:off x="1731329" y="5257017"/>
              <a:ext cx="1312449" cy="1297100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64" name="직각 삼각형 63">
              <a:extLst>
                <a:ext uri="{FF2B5EF4-FFF2-40B4-BE49-F238E27FC236}">
                  <a16:creationId xmlns:a16="http://schemas.microsoft.com/office/drawing/2014/main" id="{24E1F4BC-62F2-4FA4-AA21-CD9D3D4363C2}"/>
                </a:ext>
              </a:extLst>
            </p:cNvPr>
            <p:cNvSpPr/>
            <p:nvPr/>
          </p:nvSpPr>
          <p:spPr>
            <a:xfrm flipH="1">
              <a:off x="1731324" y="5762389"/>
              <a:ext cx="1327225" cy="791728"/>
            </a:xfrm>
            <a:prstGeom prst="rtTriangle">
              <a:avLst/>
            </a:prstGeom>
            <a:solidFill>
              <a:srgbClr val="307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45391978-B183-43FA-83B9-93D005B40A0E}"/>
                </a:ext>
              </a:extLst>
            </p:cNvPr>
            <p:cNvSpPr/>
            <p:nvPr/>
          </p:nvSpPr>
          <p:spPr>
            <a:xfrm>
              <a:off x="3043777" y="5257017"/>
              <a:ext cx="8039627" cy="1294696"/>
            </a:xfrm>
            <a:prstGeom prst="rect">
              <a:avLst/>
            </a:prstGeom>
            <a:solidFill>
              <a:srgbClr val="307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7" name="Text Placeholder 3">
              <a:extLst>
                <a:ext uri="{FF2B5EF4-FFF2-40B4-BE49-F238E27FC236}">
                  <a16:creationId xmlns:a16="http://schemas.microsoft.com/office/drawing/2014/main" id="{12D048F6-F134-496E-B736-020ACD5AC240}"/>
                </a:ext>
              </a:extLst>
            </p:cNvPr>
            <p:cNvSpPr txBox="1">
              <a:spLocks/>
            </p:cNvSpPr>
            <p:nvPr/>
          </p:nvSpPr>
          <p:spPr>
            <a:xfrm>
              <a:off x="5431494" y="5749247"/>
              <a:ext cx="6067543" cy="50629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AI 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스피커 시장 대부분이 방언을 인식하지 않아 미들웨어로서 메타정보가 없는 </a:t>
              </a:r>
              <a:b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</a:br>
              <a:r>
                <a:rPr lang="ko-KR" altLang="en-US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음성데이터를 사용할 경우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, 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지역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 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정보를 분류하여 </a:t>
              </a:r>
              <a:r>
                <a:rPr lang="ko-KR" altLang="en-US" sz="1400" dirty="0" err="1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특성값으로</a:t>
              </a:r>
              <a:r>
                <a:rPr lang="ko-KR" altLang="en-US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 활용</a:t>
              </a:r>
              <a:endParaRPr lang="en-US" altLang="zh-CN" sz="14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68" name="Text Placeholder 3">
              <a:extLst>
                <a:ext uri="{FF2B5EF4-FFF2-40B4-BE49-F238E27FC236}">
                  <a16:creationId xmlns:a16="http://schemas.microsoft.com/office/drawing/2014/main" id="{3461D4C7-B5D3-44B6-8CB5-4C3E25572B99}"/>
                </a:ext>
              </a:extLst>
            </p:cNvPr>
            <p:cNvSpPr txBox="1">
              <a:spLocks/>
            </p:cNvSpPr>
            <p:nvPr/>
          </p:nvSpPr>
          <p:spPr>
            <a:xfrm>
              <a:off x="2972312" y="5769231"/>
              <a:ext cx="2331433" cy="424732"/>
            </a:xfrm>
            <a:prstGeom prst="rect">
              <a:avLst/>
            </a:prstGeom>
          </p:spPr>
          <p:txBody>
            <a:bodyPr wrap="square" lIns="0" tIns="0" rIns="0" bIns="0" anchor="t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2400" b="1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방언 인식 미들웨어</a:t>
              </a:r>
              <a:endParaRPr lang="en-US" altLang="ko-KR" sz="2400" b="1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69" name="직각 삼각형 68">
              <a:extLst>
                <a:ext uri="{FF2B5EF4-FFF2-40B4-BE49-F238E27FC236}">
                  <a16:creationId xmlns:a16="http://schemas.microsoft.com/office/drawing/2014/main" id="{3EBA9D80-9EC4-4CB3-8807-9DC1EDBCA602}"/>
                </a:ext>
              </a:extLst>
            </p:cNvPr>
            <p:cNvSpPr/>
            <p:nvPr/>
          </p:nvSpPr>
          <p:spPr>
            <a:xfrm flipV="1">
              <a:off x="3043778" y="5256784"/>
              <a:ext cx="1312449" cy="514841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1EBE540F-D765-4461-B828-31F9F36EB775}"/>
                </a:ext>
              </a:extLst>
            </p:cNvPr>
            <p:cNvSpPr txBox="1"/>
            <p:nvPr/>
          </p:nvSpPr>
          <p:spPr>
            <a:xfrm>
              <a:off x="9790044" y="5309117"/>
              <a:ext cx="110184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 to B</a:t>
              </a:r>
              <a:endParaRPr lang="ko-KR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3381134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pic>
        <p:nvPicPr>
          <p:cNvPr id="1028" name="Picture 4" descr="íì´ì°¸ ë¡ê³ ì ëí ì´ë¯¸ì§ ê²ìê²°ê³¼">
            <a:extLst>
              <a:ext uri="{FF2B5EF4-FFF2-40B4-BE49-F238E27FC236}">
                <a16:creationId xmlns:a16="http://schemas.microsoft.com/office/drawing/2014/main" id="{0A76E726-9D90-48A3-9022-99DEA4D929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429" y="3058564"/>
            <a:ext cx="3604846" cy="68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D3EA14F9-2CBC-4888-9892-6827221386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41" y="3798277"/>
            <a:ext cx="3604846" cy="61282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70DFD61-F4E4-4135-A2DC-D560746CC6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48" y="1667674"/>
            <a:ext cx="2563943" cy="1624677"/>
          </a:xfrm>
          <a:prstGeom prst="rect">
            <a:avLst/>
          </a:prstGeom>
        </p:spPr>
      </p:pic>
      <p:pic>
        <p:nvPicPr>
          <p:cNvPr id="27" name="Picture 12" descr="flask SERVERì ëí ì´ë¯¸ì§ ê²ìê²°ê³¼">
            <a:extLst>
              <a:ext uri="{FF2B5EF4-FFF2-40B4-BE49-F238E27FC236}">
                <a16:creationId xmlns:a16="http://schemas.microsoft.com/office/drawing/2014/main" id="{94F25FF5-9C8D-4743-B1E1-FD63F534B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5432" y="2323500"/>
            <a:ext cx="1138135" cy="636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66C3818-B24F-4478-915F-61F2CFC7797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227" y="3742235"/>
            <a:ext cx="2342681" cy="67937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412913C-DA6E-4A3D-8423-F50DBDFB573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227" y="3009104"/>
            <a:ext cx="1666174" cy="684155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CF4FA33A-3172-4DE4-9156-979933BAB4E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5727" y="2527726"/>
            <a:ext cx="2654544" cy="1270551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69348990-E656-4B85-8CEB-7C59289397C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313" y="3798277"/>
            <a:ext cx="2555041" cy="722460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1238271C-DC97-47F9-8DB3-B5EC59C6A5E1}"/>
              </a:ext>
            </a:extLst>
          </p:cNvPr>
          <p:cNvGrpSpPr/>
          <p:nvPr/>
        </p:nvGrpSpPr>
        <p:grpSpPr>
          <a:xfrm>
            <a:off x="385141" y="4470589"/>
            <a:ext cx="3604846" cy="429461"/>
            <a:chOff x="385141" y="4470589"/>
            <a:chExt cx="3604846" cy="429461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D88FE6BE-603B-4530-91E8-45E697CB6C3A}"/>
                </a:ext>
              </a:extLst>
            </p:cNvPr>
            <p:cNvSpPr/>
            <p:nvPr/>
          </p:nvSpPr>
          <p:spPr>
            <a:xfrm>
              <a:off x="385141" y="4470589"/>
              <a:ext cx="3604846" cy="4267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2" name="직각 삼각형 21">
              <a:extLst>
                <a:ext uri="{FF2B5EF4-FFF2-40B4-BE49-F238E27FC236}">
                  <a16:creationId xmlns:a16="http://schemas.microsoft.com/office/drawing/2014/main" id="{B1EA42C1-0FEF-4E02-AB83-9945305703A6}"/>
                </a:ext>
              </a:extLst>
            </p:cNvPr>
            <p:cNvSpPr/>
            <p:nvPr/>
          </p:nvSpPr>
          <p:spPr>
            <a:xfrm flipH="1">
              <a:off x="2595417" y="4474368"/>
              <a:ext cx="1394569" cy="422949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3" name="직각 삼각형 22">
              <a:extLst>
                <a:ext uri="{FF2B5EF4-FFF2-40B4-BE49-F238E27FC236}">
                  <a16:creationId xmlns:a16="http://schemas.microsoft.com/office/drawing/2014/main" id="{A7BEE6D9-E4DD-43F6-B94C-37F5D8A96345}"/>
                </a:ext>
              </a:extLst>
            </p:cNvPr>
            <p:cNvSpPr/>
            <p:nvPr/>
          </p:nvSpPr>
          <p:spPr>
            <a:xfrm flipH="1">
              <a:off x="2595416" y="4673599"/>
              <a:ext cx="1394569" cy="223717"/>
            </a:xfrm>
            <a:prstGeom prst="rtTriangle">
              <a:avLst/>
            </a:prstGeom>
            <a:solidFill>
              <a:srgbClr val="307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9CE46BEC-17AA-47F9-82FD-12CD29F20075}"/>
                </a:ext>
              </a:extLst>
            </p:cNvPr>
            <p:cNvSpPr/>
            <p:nvPr/>
          </p:nvSpPr>
          <p:spPr>
            <a:xfrm>
              <a:off x="385141" y="4473322"/>
              <a:ext cx="3604846" cy="4267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Development Tools</a:t>
              </a:r>
              <a:endPara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43466B2D-FBD0-4007-9C0F-1ED906378263}"/>
              </a:ext>
            </a:extLst>
          </p:cNvPr>
          <p:cNvGrpSpPr/>
          <p:nvPr/>
        </p:nvGrpSpPr>
        <p:grpSpPr>
          <a:xfrm>
            <a:off x="4392227" y="4470994"/>
            <a:ext cx="3604846" cy="429461"/>
            <a:chOff x="4392227" y="4470994"/>
            <a:chExt cx="3604846" cy="429461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511C91E5-674C-40A7-8E3C-EE5D755C1B21}"/>
                </a:ext>
              </a:extLst>
            </p:cNvPr>
            <p:cNvSpPr/>
            <p:nvPr/>
          </p:nvSpPr>
          <p:spPr>
            <a:xfrm>
              <a:off x="4392227" y="4470994"/>
              <a:ext cx="3604846" cy="42672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0" name="직각 삼각형 29">
              <a:extLst>
                <a:ext uri="{FF2B5EF4-FFF2-40B4-BE49-F238E27FC236}">
                  <a16:creationId xmlns:a16="http://schemas.microsoft.com/office/drawing/2014/main" id="{819F6AA2-C532-457E-8F41-B993627E8BF4}"/>
                </a:ext>
              </a:extLst>
            </p:cNvPr>
            <p:cNvSpPr/>
            <p:nvPr/>
          </p:nvSpPr>
          <p:spPr>
            <a:xfrm flipH="1">
              <a:off x="6602503" y="4474773"/>
              <a:ext cx="1394569" cy="422949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31" name="직각 삼각형 30">
              <a:extLst>
                <a:ext uri="{FF2B5EF4-FFF2-40B4-BE49-F238E27FC236}">
                  <a16:creationId xmlns:a16="http://schemas.microsoft.com/office/drawing/2014/main" id="{BFF5CB84-9AB3-4479-8BAB-30EFA4117B22}"/>
                </a:ext>
              </a:extLst>
            </p:cNvPr>
            <p:cNvSpPr/>
            <p:nvPr/>
          </p:nvSpPr>
          <p:spPr>
            <a:xfrm flipH="1">
              <a:off x="6602502" y="4674004"/>
              <a:ext cx="1394569" cy="223717"/>
            </a:xfrm>
            <a:prstGeom prst="rtTriangle">
              <a:avLst/>
            </a:prstGeom>
            <a:solidFill>
              <a:srgbClr val="307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882F54C-8076-4B2D-A037-DA227FB90C99}"/>
                </a:ext>
              </a:extLst>
            </p:cNvPr>
            <p:cNvSpPr/>
            <p:nvPr/>
          </p:nvSpPr>
          <p:spPr>
            <a:xfrm>
              <a:off x="4392227" y="4473727"/>
              <a:ext cx="3604846" cy="4267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Development Library</a:t>
              </a:r>
              <a:endPara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43948D2E-C19D-442C-AF43-344616BE34B8}"/>
              </a:ext>
            </a:extLst>
          </p:cNvPr>
          <p:cNvSpPr/>
          <p:nvPr/>
        </p:nvSpPr>
        <p:spPr>
          <a:xfrm>
            <a:off x="8399313" y="4470589"/>
            <a:ext cx="3604846" cy="4267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직각 삼각형 34">
            <a:extLst>
              <a:ext uri="{FF2B5EF4-FFF2-40B4-BE49-F238E27FC236}">
                <a16:creationId xmlns:a16="http://schemas.microsoft.com/office/drawing/2014/main" id="{26441210-E42F-4E95-A389-F26EFFE6DB68}"/>
              </a:ext>
            </a:extLst>
          </p:cNvPr>
          <p:cNvSpPr/>
          <p:nvPr/>
        </p:nvSpPr>
        <p:spPr>
          <a:xfrm flipH="1">
            <a:off x="10609589" y="4458557"/>
            <a:ext cx="1394569" cy="422949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6" name="직각 삼각형 35">
            <a:extLst>
              <a:ext uri="{FF2B5EF4-FFF2-40B4-BE49-F238E27FC236}">
                <a16:creationId xmlns:a16="http://schemas.microsoft.com/office/drawing/2014/main" id="{A166C23D-E82A-44B2-BE57-81F6F0033BE6}"/>
              </a:ext>
            </a:extLst>
          </p:cNvPr>
          <p:cNvSpPr/>
          <p:nvPr/>
        </p:nvSpPr>
        <p:spPr>
          <a:xfrm flipH="1">
            <a:off x="10609588" y="4657788"/>
            <a:ext cx="1394569" cy="223717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3885EC66-4FB6-47F6-AA95-9EB8EF80F44F}"/>
              </a:ext>
            </a:extLst>
          </p:cNvPr>
          <p:cNvSpPr/>
          <p:nvPr/>
        </p:nvSpPr>
        <p:spPr>
          <a:xfrm>
            <a:off x="8399313" y="4457511"/>
            <a:ext cx="3604846" cy="4267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Development language</a:t>
            </a:r>
            <a:endParaRPr lang="ko-KR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CDF61565-E99C-4788-BB42-7DFC3539027A}"/>
              </a:ext>
            </a:extLst>
          </p:cNvPr>
          <p:cNvGrpSpPr/>
          <p:nvPr/>
        </p:nvGrpSpPr>
        <p:grpSpPr>
          <a:xfrm>
            <a:off x="404099" y="83182"/>
            <a:ext cx="2363407" cy="769441"/>
            <a:chOff x="413335" y="191242"/>
            <a:chExt cx="2363407" cy="769441"/>
          </a:xfrm>
        </p:grpSpPr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933D5F3-323E-40BD-936B-07AFCE424354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E0EE9CE-3189-42BD-B937-D76ABA4ED3BE}"/>
                </a:ext>
              </a:extLst>
            </p:cNvPr>
            <p:cNvSpPr txBox="1"/>
            <p:nvPr/>
          </p:nvSpPr>
          <p:spPr>
            <a:xfrm>
              <a:off x="839993" y="252798"/>
              <a:ext cx="19367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개발</a:t>
              </a:r>
              <a:r>
                <a:rPr lang="en-US" altLang="ko-KR" dirty="0">
                  <a:latin typeface="나눔바른고딕" panose="020B0600000101010101" charset="-127"/>
                  <a:ea typeface="나눔바른고딕" panose="020B0600000101010101" charset="-127"/>
                </a:rPr>
                <a:t> </a:t>
              </a:r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도구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88070240"/>
      </p:ext>
    </p:extLst>
  </p:cSld>
  <p:clrMapOvr>
    <a:masterClrMapping/>
  </p:clrMapOvr>
  <p:transition spd="slow"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E0C072C9-4948-43FB-A6E7-6A781104FE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5079777"/>
              </p:ext>
            </p:extLst>
          </p:nvPr>
        </p:nvGraphicFramePr>
        <p:xfrm>
          <a:off x="404099" y="1058093"/>
          <a:ext cx="11538520" cy="24452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9210">
                  <a:extLst>
                    <a:ext uri="{9D8B030D-6E8A-4147-A177-3AD203B41FA5}">
                      <a16:colId xmlns:a16="http://schemas.microsoft.com/office/drawing/2014/main" val="759309282"/>
                    </a:ext>
                  </a:extLst>
                </a:gridCol>
                <a:gridCol w="1028931">
                  <a:extLst>
                    <a:ext uri="{9D8B030D-6E8A-4147-A177-3AD203B41FA5}">
                      <a16:colId xmlns:a16="http://schemas.microsoft.com/office/drawing/2014/main" val="3943956345"/>
                    </a:ext>
                  </a:extLst>
                </a:gridCol>
                <a:gridCol w="1028931">
                  <a:extLst>
                    <a:ext uri="{9D8B030D-6E8A-4147-A177-3AD203B41FA5}">
                      <a16:colId xmlns:a16="http://schemas.microsoft.com/office/drawing/2014/main" val="2775779114"/>
                    </a:ext>
                  </a:extLst>
                </a:gridCol>
                <a:gridCol w="1028931">
                  <a:extLst>
                    <a:ext uri="{9D8B030D-6E8A-4147-A177-3AD203B41FA5}">
                      <a16:colId xmlns:a16="http://schemas.microsoft.com/office/drawing/2014/main" val="3456942355"/>
                    </a:ext>
                  </a:extLst>
                </a:gridCol>
                <a:gridCol w="1028931">
                  <a:extLst>
                    <a:ext uri="{9D8B030D-6E8A-4147-A177-3AD203B41FA5}">
                      <a16:colId xmlns:a16="http://schemas.microsoft.com/office/drawing/2014/main" val="4262866930"/>
                    </a:ext>
                  </a:extLst>
                </a:gridCol>
                <a:gridCol w="1028931">
                  <a:extLst>
                    <a:ext uri="{9D8B030D-6E8A-4147-A177-3AD203B41FA5}">
                      <a16:colId xmlns:a16="http://schemas.microsoft.com/office/drawing/2014/main" val="200173532"/>
                    </a:ext>
                  </a:extLst>
                </a:gridCol>
                <a:gridCol w="1028931">
                  <a:extLst>
                    <a:ext uri="{9D8B030D-6E8A-4147-A177-3AD203B41FA5}">
                      <a16:colId xmlns:a16="http://schemas.microsoft.com/office/drawing/2014/main" val="3579636993"/>
                    </a:ext>
                  </a:extLst>
                </a:gridCol>
                <a:gridCol w="1028931">
                  <a:extLst>
                    <a:ext uri="{9D8B030D-6E8A-4147-A177-3AD203B41FA5}">
                      <a16:colId xmlns:a16="http://schemas.microsoft.com/office/drawing/2014/main" val="3204744002"/>
                    </a:ext>
                  </a:extLst>
                </a:gridCol>
                <a:gridCol w="1028931">
                  <a:extLst>
                    <a:ext uri="{9D8B030D-6E8A-4147-A177-3AD203B41FA5}">
                      <a16:colId xmlns:a16="http://schemas.microsoft.com/office/drawing/2014/main" val="2645867323"/>
                    </a:ext>
                  </a:extLst>
                </a:gridCol>
                <a:gridCol w="1028931">
                  <a:extLst>
                    <a:ext uri="{9D8B030D-6E8A-4147-A177-3AD203B41FA5}">
                      <a16:colId xmlns:a16="http://schemas.microsoft.com/office/drawing/2014/main" val="3321253235"/>
                    </a:ext>
                  </a:extLst>
                </a:gridCol>
                <a:gridCol w="1028931">
                  <a:extLst>
                    <a:ext uri="{9D8B030D-6E8A-4147-A177-3AD203B41FA5}">
                      <a16:colId xmlns:a16="http://schemas.microsoft.com/office/drawing/2014/main" val="2270470313"/>
                    </a:ext>
                  </a:extLst>
                </a:gridCol>
              </a:tblGrid>
              <a:tr h="4890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구분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</a:t>
                      </a:r>
                      <a:r>
                        <a:rPr lang="ko-KR" altLang="en-US" sz="1500" dirty="0"/>
                        <a:t>일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2</a:t>
                      </a:r>
                      <a:r>
                        <a:rPr lang="ko-KR" altLang="en-US" sz="1500" dirty="0"/>
                        <a:t>일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3</a:t>
                      </a:r>
                      <a:r>
                        <a:rPr lang="ko-KR" altLang="en-US" sz="1500" dirty="0"/>
                        <a:t>일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4</a:t>
                      </a:r>
                      <a:r>
                        <a:rPr lang="ko-KR" altLang="en-US" sz="1500" dirty="0"/>
                        <a:t>일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5</a:t>
                      </a:r>
                      <a:r>
                        <a:rPr lang="ko-KR" altLang="en-US" sz="1500" dirty="0"/>
                        <a:t>일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6</a:t>
                      </a:r>
                      <a:r>
                        <a:rPr lang="ko-KR" altLang="en-US" sz="1500" dirty="0"/>
                        <a:t>일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7</a:t>
                      </a:r>
                      <a:r>
                        <a:rPr lang="ko-KR" altLang="en-US" sz="1500" dirty="0"/>
                        <a:t>일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8</a:t>
                      </a:r>
                      <a:r>
                        <a:rPr lang="ko-KR" altLang="en-US" sz="1500" dirty="0"/>
                        <a:t>일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9</a:t>
                      </a:r>
                      <a:r>
                        <a:rPr lang="ko-KR" altLang="en-US" sz="1500" dirty="0"/>
                        <a:t>일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500" dirty="0"/>
                        <a:t>10</a:t>
                      </a:r>
                      <a:r>
                        <a:rPr lang="ko-KR" altLang="en-US" sz="1500" dirty="0"/>
                        <a:t>일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70122209"/>
                  </a:ext>
                </a:extLst>
              </a:tr>
              <a:tr h="4890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기획단계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066081"/>
                  </a:ext>
                </a:extLst>
              </a:tr>
              <a:tr h="4890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설계단계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5371627"/>
                  </a:ext>
                </a:extLst>
              </a:tr>
              <a:tr h="4890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구축단계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9742409"/>
                  </a:ext>
                </a:extLst>
              </a:tr>
              <a:tr h="4890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500" dirty="0"/>
                        <a:t>발표준비</a:t>
                      </a:r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500" dirty="0"/>
                    </a:p>
                  </a:txBody>
                  <a:tcPr marL="86539" marR="86539" marT="43270" marB="43270" anchor="ctr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27316389"/>
                  </a:ext>
                </a:extLst>
              </a:tr>
            </a:tbl>
          </a:graphicData>
        </a:graphic>
      </p:graphicFrame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B8961CA5-59C1-4A80-ACD4-596B037D01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2559194"/>
              </p:ext>
            </p:extLst>
          </p:nvPr>
        </p:nvGraphicFramePr>
        <p:xfrm>
          <a:off x="404098" y="3983744"/>
          <a:ext cx="11538512" cy="2518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6920">
                  <a:extLst>
                    <a:ext uri="{9D8B030D-6E8A-4147-A177-3AD203B41FA5}">
                      <a16:colId xmlns:a16="http://schemas.microsoft.com/office/drawing/2014/main" val="2067979724"/>
                    </a:ext>
                  </a:extLst>
                </a:gridCol>
                <a:gridCol w="932872">
                  <a:extLst>
                    <a:ext uri="{9D8B030D-6E8A-4147-A177-3AD203B41FA5}">
                      <a16:colId xmlns:a16="http://schemas.microsoft.com/office/drawing/2014/main" val="405524950"/>
                    </a:ext>
                  </a:extLst>
                </a:gridCol>
                <a:gridCol w="932872">
                  <a:extLst>
                    <a:ext uri="{9D8B030D-6E8A-4147-A177-3AD203B41FA5}">
                      <a16:colId xmlns:a16="http://schemas.microsoft.com/office/drawing/2014/main" val="3227655449"/>
                    </a:ext>
                  </a:extLst>
                </a:gridCol>
                <a:gridCol w="932872">
                  <a:extLst>
                    <a:ext uri="{9D8B030D-6E8A-4147-A177-3AD203B41FA5}">
                      <a16:colId xmlns:a16="http://schemas.microsoft.com/office/drawing/2014/main" val="2246687840"/>
                    </a:ext>
                  </a:extLst>
                </a:gridCol>
                <a:gridCol w="932872">
                  <a:extLst>
                    <a:ext uri="{9D8B030D-6E8A-4147-A177-3AD203B41FA5}">
                      <a16:colId xmlns:a16="http://schemas.microsoft.com/office/drawing/2014/main" val="1481716752"/>
                    </a:ext>
                  </a:extLst>
                </a:gridCol>
                <a:gridCol w="932872">
                  <a:extLst>
                    <a:ext uri="{9D8B030D-6E8A-4147-A177-3AD203B41FA5}">
                      <a16:colId xmlns:a16="http://schemas.microsoft.com/office/drawing/2014/main" val="598803786"/>
                    </a:ext>
                  </a:extLst>
                </a:gridCol>
                <a:gridCol w="932872">
                  <a:extLst>
                    <a:ext uri="{9D8B030D-6E8A-4147-A177-3AD203B41FA5}">
                      <a16:colId xmlns:a16="http://schemas.microsoft.com/office/drawing/2014/main" val="470506294"/>
                    </a:ext>
                  </a:extLst>
                </a:gridCol>
                <a:gridCol w="932872">
                  <a:extLst>
                    <a:ext uri="{9D8B030D-6E8A-4147-A177-3AD203B41FA5}">
                      <a16:colId xmlns:a16="http://schemas.microsoft.com/office/drawing/2014/main" val="3448355946"/>
                    </a:ext>
                  </a:extLst>
                </a:gridCol>
                <a:gridCol w="932872">
                  <a:extLst>
                    <a:ext uri="{9D8B030D-6E8A-4147-A177-3AD203B41FA5}">
                      <a16:colId xmlns:a16="http://schemas.microsoft.com/office/drawing/2014/main" val="4212702824"/>
                    </a:ext>
                  </a:extLst>
                </a:gridCol>
                <a:gridCol w="932872">
                  <a:extLst>
                    <a:ext uri="{9D8B030D-6E8A-4147-A177-3AD203B41FA5}">
                      <a16:colId xmlns:a16="http://schemas.microsoft.com/office/drawing/2014/main" val="1990281372"/>
                    </a:ext>
                  </a:extLst>
                </a:gridCol>
                <a:gridCol w="932872">
                  <a:extLst>
                    <a:ext uri="{9D8B030D-6E8A-4147-A177-3AD203B41FA5}">
                      <a16:colId xmlns:a16="http://schemas.microsoft.com/office/drawing/2014/main" val="537797131"/>
                    </a:ext>
                  </a:extLst>
                </a:gridCol>
                <a:gridCol w="932872">
                  <a:extLst>
                    <a:ext uri="{9D8B030D-6E8A-4147-A177-3AD203B41FA5}">
                      <a16:colId xmlns:a16="http://schemas.microsoft.com/office/drawing/2014/main" val="3609751055"/>
                    </a:ext>
                  </a:extLst>
                </a:gridCol>
              </a:tblGrid>
              <a:tr h="44136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구분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11</a:t>
                      </a:r>
                      <a:r>
                        <a:rPr lang="ko-KR" altLang="en-US" sz="1600" dirty="0"/>
                        <a:t>일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12</a:t>
                      </a:r>
                      <a:r>
                        <a:rPr lang="ko-KR" altLang="en-US" sz="1600" dirty="0"/>
                        <a:t>일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13</a:t>
                      </a:r>
                      <a:r>
                        <a:rPr lang="ko-KR" altLang="en-US" sz="1600" dirty="0"/>
                        <a:t>일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14</a:t>
                      </a:r>
                      <a:r>
                        <a:rPr lang="ko-KR" altLang="en-US" sz="1600" dirty="0"/>
                        <a:t>일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15</a:t>
                      </a:r>
                      <a:r>
                        <a:rPr lang="ko-KR" altLang="en-US" sz="1600" dirty="0"/>
                        <a:t>일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16</a:t>
                      </a:r>
                      <a:r>
                        <a:rPr lang="ko-KR" altLang="en-US" sz="1600" dirty="0"/>
                        <a:t>일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17</a:t>
                      </a:r>
                      <a:r>
                        <a:rPr lang="ko-KR" altLang="en-US" sz="1600" dirty="0"/>
                        <a:t>일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18</a:t>
                      </a:r>
                      <a:r>
                        <a:rPr lang="ko-KR" altLang="en-US" sz="1600" dirty="0"/>
                        <a:t>일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19</a:t>
                      </a:r>
                      <a:r>
                        <a:rPr lang="ko-KR" altLang="en-US" sz="1600" dirty="0"/>
                        <a:t>일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20</a:t>
                      </a:r>
                      <a:r>
                        <a:rPr lang="ko-KR" altLang="en-US" sz="1600" dirty="0"/>
                        <a:t>일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21</a:t>
                      </a:r>
                      <a:r>
                        <a:rPr lang="ko-KR" altLang="en-US" sz="1600" dirty="0"/>
                        <a:t>일</a:t>
                      </a:r>
                    </a:p>
                  </a:txBody>
                  <a:tcPr anchor="ctr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4465430"/>
                  </a:ext>
                </a:extLst>
              </a:tr>
              <a:tr h="5193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기획단계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878099"/>
                  </a:ext>
                </a:extLst>
              </a:tr>
              <a:tr h="5193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설계단계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9156174"/>
                  </a:ext>
                </a:extLst>
              </a:tr>
              <a:tr h="5193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구축단계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1814910"/>
                  </a:ext>
                </a:extLst>
              </a:tr>
              <a:tr h="51932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/>
                        <a:t>발표준비</a:t>
                      </a:r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dirty="0"/>
                    </a:p>
                  </a:txBody>
                  <a:tcPr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2466193"/>
                  </a:ext>
                </a:extLst>
              </a:tr>
            </a:tbl>
          </a:graphicData>
        </a:graphic>
      </p:graphicFrame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DA817238-CFD3-4A50-A53A-19E3F3EDE008}"/>
              </a:ext>
            </a:extLst>
          </p:cNvPr>
          <p:cNvSpPr/>
          <p:nvPr/>
        </p:nvSpPr>
        <p:spPr>
          <a:xfrm>
            <a:off x="1644072" y="1602464"/>
            <a:ext cx="6169891" cy="3628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D07656D6-3CFA-460E-91C1-395C36314A8F}"/>
              </a:ext>
            </a:extLst>
          </p:cNvPr>
          <p:cNvSpPr/>
          <p:nvPr/>
        </p:nvSpPr>
        <p:spPr>
          <a:xfrm>
            <a:off x="7813963" y="2082885"/>
            <a:ext cx="4128647" cy="3628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8FF4AF1E-F8D1-4A57-A4FC-AE1CE8F972D0}"/>
              </a:ext>
            </a:extLst>
          </p:cNvPr>
          <p:cNvSpPr/>
          <p:nvPr/>
        </p:nvSpPr>
        <p:spPr>
          <a:xfrm>
            <a:off x="1644071" y="5547532"/>
            <a:ext cx="8432801" cy="3628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B48DFE11-15C9-4163-B17C-4A9A6E2FC531}"/>
              </a:ext>
            </a:extLst>
          </p:cNvPr>
          <p:cNvSpPr/>
          <p:nvPr/>
        </p:nvSpPr>
        <p:spPr>
          <a:xfrm>
            <a:off x="8229201" y="6055661"/>
            <a:ext cx="3713409" cy="3628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AB91187-5D12-4EC3-8C51-15949D551FBC}"/>
              </a:ext>
            </a:extLst>
          </p:cNvPr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FDF5AFEE-43C1-45DA-8336-923A8E5FFE95}"/>
              </a:ext>
            </a:extLst>
          </p:cNvPr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416C65E5-6558-478C-B5D7-DEA90147E6D2}"/>
              </a:ext>
            </a:extLst>
          </p:cNvPr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C88F4D21-06E9-4D89-B7F5-CE5DC7725833}"/>
              </a:ext>
            </a:extLst>
          </p:cNvPr>
          <p:cNvGrpSpPr/>
          <p:nvPr/>
        </p:nvGrpSpPr>
        <p:grpSpPr>
          <a:xfrm>
            <a:off x="404099" y="83182"/>
            <a:ext cx="2421115" cy="769441"/>
            <a:chOff x="413335" y="191242"/>
            <a:chExt cx="2421115" cy="76944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833D2D4-CCB5-4608-B785-E1A162AD27AC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D38771B-F0E0-433D-B873-F4D57EC5A322}"/>
                </a:ext>
              </a:extLst>
            </p:cNvPr>
            <p:cNvSpPr txBox="1"/>
            <p:nvPr/>
          </p:nvSpPr>
          <p:spPr>
            <a:xfrm>
              <a:off x="839993" y="252798"/>
              <a:ext cx="19944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개발</a:t>
              </a:r>
              <a:r>
                <a:rPr lang="en-US" altLang="ko-KR" dirty="0">
                  <a:latin typeface="나눔바른고딕" panose="020B0600000101010101" charset="-127"/>
                  <a:ea typeface="나눔바른고딕" panose="020B0600000101010101" charset="-127"/>
                </a:rPr>
                <a:t> </a:t>
              </a:r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일정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204074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997A611-8BF5-4C73-931C-D550BD5EBACC}"/>
              </a:ext>
            </a:extLst>
          </p:cNvPr>
          <p:cNvGrpSpPr/>
          <p:nvPr/>
        </p:nvGrpSpPr>
        <p:grpSpPr>
          <a:xfrm>
            <a:off x="1379805" y="1264297"/>
            <a:ext cx="9432389" cy="753267"/>
            <a:chOff x="1374108" y="1273175"/>
            <a:chExt cx="9432389" cy="753267"/>
          </a:xfrm>
        </p:grpSpPr>
        <p:sp>
          <p:nvSpPr>
            <p:cNvPr id="9" name="Freeform 45">
              <a:extLst>
                <a:ext uri="{FF2B5EF4-FFF2-40B4-BE49-F238E27FC236}">
                  <a16:creationId xmlns:a16="http://schemas.microsoft.com/office/drawing/2014/main" id="{AFFDA72B-CF10-4734-9C73-2D753D806E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4108" y="1424712"/>
              <a:ext cx="437275" cy="43727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7"/>
                </a:cxn>
                <a:cxn ang="0">
                  <a:pos x="27" y="0"/>
                </a:cxn>
                <a:cxn ang="0">
                  <a:pos x="55" y="27"/>
                </a:cxn>
                <a:cxn ang="0">
                  <a:pos x="27" y="55"/>
                </a:cxn>
                <a:cxn ang="0">
                  <a:pos x="45" y="20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8" y="17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4" y="22"/>
                </a:cxn>
                <a:cxn ang="0">
                  <a:pos x="13" y="23"/>
                </a:cxn>
                <a:cxn ang="0">
                  <a:pos x="9" y="26"/>
                </a:cxn>
                <a:cxn ang="0">
                  <a:pos x="9" y="28"/>
                </a:cxn>
                <a:cxn ang="0">
                  <a:pos x="9" y="30"/>
                </a:cxn>
                <a:cxn ang="0">
                  <a:pos x="22" y="43"/>
                </a:cxn>
                <a:cxn ang="0">
                  <a:pos x="24" y="43"/>
                </a:cxn>
                <a:cxn ang="0">
                  <a:pos x="26" y="43"/>
                </a:cxn>
                <a:cxn ang="0">
                  <a:pos x="45" y="23"/>
                </a:cxn>
                <a:cxn ang="0">
                  <a:pos x="46" y="22"/>
                </a:cxn>
                <a:cxn ang="0">
                  <a:pos x="45" y="20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5"/>
                    <a:pt x="27" y="55"/>
                  </a:cubicBezTo>
                  <a:close/>
                  <a:moveTo>
                    <a:pt x="45" y="20"/>
                  </a:moveTo>
                  <a:cubicBezTo>
                    <a:pt x="42" y="17"/>
                    <a:pt x="42" y="17"/>
                    <a:pt x="42" y="17"/>
                  </a:cubicBezTo>
                  <a:cubicBezTo>
                    <a:pt x="41" y="16"/>
                    <a:pt x="41" y="16"/>
                    <a:pt x="40" y="16"/>
                  </a:cubicBezTo>
                  <a:cubicBezTo>
                    <a:pt x="39" y="16"/>
                    <a:pt x="39" y="16"/>
                    <a:pt x="38" y="17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2"/>
                    <a:pt x="14" y="22"/>
                  </a:cubicBezTo>
                  <a:cubicBezTo>
                    <a:pt x="14" y="22"/>
                    <a:pt x="13" y="23"/>
                    <a:pt x="13" y="23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7"/>
                    <a:pt x="9" y="27"/>
                    <a:pt x="9" y="28"/>
                  </a:cubicBezTo>
                  <a:cubicBezTo>
                    <a:pt x="9" y="29"/>
                    <a:pt x="9" y="29"/>
                    <a:pt x="9" y="30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3" y="43"/>
                    <a:pt x="23" y="43"/>
                    <a:pt x="24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6" y="22"/>
                    <a:pt x="46" y="22"/>
                  </a:cubicBezTo>
                  <a:cubicBezTo>
                    <a:pt x="46" y="21"/>
                    <a:pt x="45" y="20"/>
                    <a:pt x="45" y="2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E71487B-2E55-4082-B924-3BB8F19EC10F}"/>
                </a:ext>
              </a:extLst>
            </p:cNvPr>
            <p:cNvSpPr/>
            <p:nvPr/>
          </p:nvSpPr>
          <p:spPr>
            <a:xfrm>
              <a:off x="2050522" y="1273175"/>
              <a:ext cx="8755975" cy="7403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dirty="0">
                  <a:latin typeface="나눔바른고딕" panose="020B0600000101010101" charset="-127"/>
                  <a:ea typeface="나눔바른고딕" panose="020B0600000101010101" charset="-127"/>
                </a:rPr>
                <a:t>Model Open Source</a:t>
              </a: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https://github.com/yatharthgarg/Speech-Accent-Recognition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 </a:t>
              </a:r>
              <a:endParaRPr lang="ko-KR" altLang="en-US" sz="14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3" name="직각 삼각형 22">
              <a:extLst>
                <a:ext uri="{FF2B5EF4-FFF2-40B4-BE49-F238E27FC236}">
                  <a16:creationId xmlns:a16="http://schemas.microsoft.com/office/drawing/2014/main" id="{5E2831BA-FBEB-48BC-B423-EBA28791AFFD}"/>
                </a:ext>
              </a:extLst>
            </p:cNvPr>
            <p:cNvSpPr/>
            <p:nvPr/>
          </p:nvSpPr>
          <p:spPr>
            <a:xfrm flipH="1">
              <a:off x="7512835" y="1283758"/>
              <a:ext cx="3293659" cy="742684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0B414860-2E1F-44D1-91AA-64B518D9CEE8}"/>
              </a:ext>
            </a:extLst>
          </p:cNvPr>
          <p:cNvGrpSpPr/>
          <p:nvPr/>
        </p:nvGrpSpPr>
        <p:grpSpPr>
          <a:xfrm>
            <a:off x="1379805" y="2328776"/>
            <a:ext cx="9441621" cy="748492"/>
            <a:chOff x="1374108" y="2337654"/>
            <a:chExt cx="9441621" cy="748492"/>
          </a:xfrm>
        </p:grpSpPr>
        <p:sp>
          <p:nvSpPr>
            <p:cNvPr id="10" name="Freeform 45">
              <a:extLst>
                <a:ext uri="{FF2B5EF4-FFF2-40B4-BE49-F238E27FC236}">
                  <a16:creationId xmlns:a16="http://schemas.microsoft.com/office/drawing/2014/main" id="{681B15CC-1513-4156-A7E8-AA50E05263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4108" y="2496740"/>
              <a:ext cx="437275" cy="43727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7"/>
                </a:cxn>
                <a:cxn ang="0">
                  <a:pos x="27" y="0"/>
                </a:cxn>
                <a:cxn ang="0">
                  <a:pos x="55" y="27"/>
                </a:cxn>
                <a:cxn ang="0">
                  <a:pos x="27" y="55"/>
                </a:cxn>
                <a:cxn ang="0">
                  <a:pos x="45" y="20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8" y="17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4" y="22"/>
                </a:cxn>
                <a:cxn ang="0">
                  <a:pos x="13" y="23"/>
                </a:cxn>
                <a:cxn ang="0">
                  <a:pos x="9" y="26"/>
                </a:cxn>
                <a:cxn ang="0">
                  <a:pos x="9" y="28"/>
                </a:cxn>
                <a:cxn ang="0">
                  <a:pos x="9" y="30"/>
                </a:cxn>
                <a:cxn ang="0">
                  <a:pos x="22" y="43"/>
                </a:cxn>
                <a:cxn ang="0">
                  <a:pos x="24" y="43"/>
                </a:cxn>
                <a:cxn ang="0">
                  <a:pos x="26" y="43"/>
                </a:cxn>
                <a:cxn ang="0">
                  <a:pos x="45" y="23"/>
                </a:cxn>
                <a:cxn ang="0">
                  <a:pos x="46" y="22"/>
                </a:cxn>
                <a:cxn ang="0">
                  <a:pos x="45" y="20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5"/>
                    <a:pt x="27" y="55"/>
                  </a:cubicBezTo>
                  <a:close/>
                  <a:moveTo>
                    <a:pt x="45" y="20"/>
                  </a:moveTo>
                  <a:cubicBezTo>
                    <a:pt x="42" y="17"/>
                    <a:pt x="42" y="17"/>
                    <a:pt x="42" y="17"/>
                  </a:cubicBezTo>
                  <a:cubicBezTo>
                    <a:pt x="41" y="16"/>
                    <a:pt x="41" y="16"/>
                    <a:pt x="40" y="16"/>
                  </a:cubicBezTo>
                  <a:cubicBezTo>
                    <a:pt x="39" y="16"/>
                    <a:pt x="39" y="16"/>
                    <a:pt x="38" y="17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2"/>
                    <a:pt x="14" y="22"/>
                  </a:cubicBezTo>
                  <a:cubicBezTo>
                    <a:pt x="14" y="22"/>
                    <a:pt x="13" y="23"/>
                    <a:pt x="13" y="23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7"/>
                    <a:pt x="9" y="27"/>
                    <a:pt x="9" y="28"/>
                  </a:cubicBezTo>
                  <a:cubicBezTo>
                    <a:pt x="9" y="29"/>
                    <a:pt x="9" y="29"/>
                    <a:pt x="9" y="30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3" y="43"/>
                    <a:pt x="23" y="43"/>
                    <a:pt x="24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6" y="22"/>
                    <a:pt x="46" y="22"/>
                  </a:cubicBezTo>
                  <a:cubicBezTo>
                    <a:pt x="46" y="21"/>
                    <a:pt x="45" y="20"/>
                    <a:pt x="45" y="20"/>
                  </a:cubicBezTo>
                  <a:close/>
                </a:path>
              </a:pathLst>
            </a:cu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92303178-AC0B-450B-834B-665F125D59DC}"/>
                </a:ext>
              </a:extLst>
            </p:cNvPr>
            <p:cNvSpPr/>
            <p:nvPr/>
          </p:nvSpPr>
          <p:spPr>
            <a:xfrm>
              <a:off x="2050522" y="2345795"/>
              <a:ext cx="8755975" cy="7403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dirty="0">
                  <a:latin typeface="나눔바른고딕" panose="020B0600000101010101" charset="-127"/>
                  <a:ea typeface="나눔바른고딕" panose="020B0600000101010101" charset="-127"/>
                </a:rPr>
                <a:t>App Open Source</a:t>
              </a:r>
              <a:endParaRPr lang="ko-KR" altLang="en-US" sz="2400" dirty="0">
                <a:latin typeface="나눔바른고딕" panose="020B0600000101010101" charset="-127"/>
                <a:ea typeface="나눔바른고딕" panose="020B0600000101010101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https://github.com/dkim0419/SoundRecorder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 </a:t>
              </a:r>
              <a:endParaRPr lang="ko-KR" altLang="en-US" sz="14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7" name="직각 삼각형 26">
              <a:extLst>
                <a:ext uri="{FF2B5EF4-FFF2-40B4-BE49-F238E27FC236}">
                  <a16:creationId xmlns:a16="http://schemas.microsoft.com/office/drawing/2014/main" id="{DD334EFA-4506-40CC-85D2-040FEC603C0F}"/>
                </a:ext>
              </a:extLst>
            </p:cNvPr>
            <p:cNvSpPr/>
            <p:nvPr/>
          </p:nvSpPr>
          <p:spPr>
            <a:xfrm flipH="1">
              <a:off x="7522070" y="2337654"/>
              <a:ext cx="3293659" cy="742684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C91EC043-8CDF-4D10-AE49-9F601166D385}"/>
              </a:ext>
            </a:extLst>
          </p:cNvPr>
          <p:cNvGrpSpPr/>
          <p:nvPr/>
        </p:nvGrpSpPr>
        <p:grpSpPr>
          <a:xfrm>
            <a:off x="1379805" y="3418954"/>
            <a:ext cx="9432389" cy="742684"/>
            <a:chOff x="1374108" y="3427832"/>
            <a:chExt cx="9432389" cy="742684"/>
          </a:xfrm>
        </p:grpSpPr>
        <p:sp>
          <p:nvSpPr>
            <p:cNvPr id="11" name="Freeform 45">
              <a:extLst>
                <a:ext uri="{FF2B5EF4-FFF2-40B4-BE49-F238E27FC236}">
                  <a16:creationId xmlns:a16="http://schemas.microsoft.com/office/drawing/2014/main" id="{3B9D19EB-0BBF-4F8A-87EC-D6E88561F0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4108" y="3580537"/>
              <a:ext cx="437275" cy="43727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7"/>
                </a:cxn>
                <a:cxn ang="0">
                  <a:pos x="27" y="0"/>
                </a:cxn>
                <a:cxn ang="0">
                  <a:pos x="55" y="27"/>
                </a:cxn>
                <a:cxn ang="0">
                  <a:pos x="27" y="55"/>
                </a:cxn>
                <a:cxn ang="0">
                  <a:pos x="45" y="20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8" y="17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4" y="22"/>
                </a:cxn>
                <a:cxn ang="0">
                  <a:pos x="13" y="23"/>
                </a:cxn>
                <a:cxn ang="0">
                  <a:pos x="9" y="26"/>
                </a:cxn>
                <a:cxn ang="0">
                  <a:pos x="9" y="28"/>
                </a:cxn>
                <a:cxn ang="0">
                  <a:pos x="9" y="30"/>
                </a:cxn>
                <a:cxn ang="0">
                  <a:pos x="22" y="43"/>
                </a:cxn>
                <a:cxn ang="0">
                  <a:pos x="24" y="43"/>
                </a:cxn>
                <a:cxn ang="0">
                  <a:pos x="26" y="43"/>
                </a:cxn>
                <a:cxn ang="0">
                  <a:pos x="45" y="23"/>
                </a:cxn>
                <a:cxn ang="0">
                  <a:pos x="46" y="22"/>
                </a:cxn>
                <a:cxn ang="0">
                  <a:pos x="45" y="20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5"/>
                    <a:pt x="27" y="55"/>
                  </a:cubicBezTo>
                  <a:close/>
                  <a:moveTo>
                    <a:pt x="45" y="20"/>
                  </a:moveTo>
                  <a:cubicBezTo>
                    <a:pt x="42" y="17"/>
                    <a:pt x="42" y="17"/>
                    <a:pt x="42" y="17"/>
                  </a:cubicBezTo>
                  <a:cubicBezTo>
                    <a:pt x="41" y="16"/>
                    <a:pt x="41" y="16"/>
                    <a:pt x="40" y="16"/>
                  </a:cubicBezTo>
                  <a:cubicBezTo>
                    <a:pt x="39" y="16"/>
                    <a:pt x="39" y="16"/>
                    <a:pt x="38" y="17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2"/>
                    <a:pt x="14" y="22"/>
                  </a:cubicBezTo>
                  <a:cubicBezTo>
                    <a:pt x="14" y="22"/>
                    <a:pt x="13" y="23"/>
                    <a:pt x="13" y="23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7"/>
                    <a:pt x="9" y="27"/>
                    <a:pt x="9" y="28"/>
                  </a:cubicBezTo>
                  <a:cubicBezTo>
                    <a:pt x="9" y="29"/>
                    <a:pt x="9" y="29"/>
                    <a:pt x="9" y="30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3" y="43"/>
                    <a:pt x="23" y="43"/>
                    <a:pt x="24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6" y="22"/>
                    <a:pt x="46" y="22"/>
                  </a:cubicBezTo>
                  <a:cubicBezTo>
                    <a:pt x="46" y="21"/>
                    <a:pt x="45" y="20"/>
                    <a:pt x="45" y="2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F1603AFC-4CA2-4764-A3D7-EA23EA6A58E5}"/>
                </a:ext>
              </a:extLst>
            </p:cNvPr>
            <p:cNvSpPr/>
            <p:nvPr/>
          </p:nvSpPr>
          <p:spPr>
            <a:xfrm>
              <a:off x="2050522" y="3429000"/>
              <a:ext cx="8755975" cy="7403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dirty="0">
                  <a:latin typeface="나눔바른고딕" panose="020B0600000101010101" charset="-127"/>
                  <a:ea typeface="나눔바른고딕" panose="020B0600000101010101" charset="-127"/>
                </a:rPr>
                <a:t>국립국어원 서울 음성 </a:t>
              </a:r>
              <a:r>
                <a:rPr lang="en-US" altLang="ko-KR" sz="2400" dirty="0">
                  <a:latin typeface="나눔바른고딕" panose="020B0600000101010101" charset="-127"/>
                  <a:ea typeface="나눔바른고딕" panose="020B0600000101010101" charset="-127"/>
                </a:rPr>
                <a:t>DATA</a:t>
              </a:r>
              <a:endParaRPr lang="ko-KR" altLang="en-US" sz="2400" dirty="0">
                <a:latin typeface="나눔바른고딕" panose="020B0600000101010101" charset="-127"/>
                <a:ea typeface="나눔바른고딕" panose="020B0600000101010101" charset="-127"/>
              </a:endParaRP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https://www.korean.go.kr/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 </a:t>
              </a:r>
              <a:endParaRPr lang="ko-KR" altLang="en-US" sz="14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8" name="직각 삼각형 27">
              <a:extLst>
                <a:ext uri="{FF2B5EF4-FFF2-40B4-BE49-F238E27FC236}">
                  <a16:creationId xmlns:a16="http://schemas.microsoft.com/office/drawing/2014/main" id="{F2D2F4C7-FFB2-43B0-98A3-E7D1C7C74448}"/>
                </a:ext>
              </a:extLst>
            </p:cNvPr>
            <p:cNvSpPr/>
            <p:nvPr/>
          </p:nvSpPr>
          <p:spPr>
            <a:xfrm flipH="1">
              <a:off x="7512834" y="3427832"/>
              <a:ext cx="3293659" cy="742684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020E80B1-E18D-49E5-AAD5-4C9D2FD241F2}"/>
              </a:ext>
            </a:extLst>
          </p:cNvPr>
          <p:cNvGrpSpPr/>
          <p:nvPr/>
        </p:nvGrpSpPr>
        <p:grpSpPr>
          <a:xfrm>
            <a:off x="1379805" y="4433679"/>
            <a:ext cx="9437000" cy="743491"/>
            <a:chOff x="1374108" y="4442557"/>
            <a:chExt cx="9437000" cy="743491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F7A1777D-939C-4062-BD64-70E86C84CCD3}"/>
                </a:ext>
              </a:extLst>
            </p:cNvPr>
            <p:cNvSpPr/>
            <p:nvPr/>
          </p:nvSpPr>
          <p:spPr>
            <a:xfrm>
              <a:off x="2050521" y="4445697"/>
              <a:ext cx="8755975" cy="7403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400" dirty="0">
                  <a:latin typeface="나눔바른고딕" panose="020B0600000101010101" charset="-127"/>
                  <a:ea typeface="나눔바른고딕" panose="020B0600000101010101" charset="-127"/>
                </a:rPr>
                <a:t>유튜브 전라도 사투리 </a:t>
              </a:r>
              <a:r>
                <a:rPr lang="en-US" altLang="ko-KR" sz="2400" dirty="0">
                  <a:latin typeface="나눔바른고딕" panose="020B0600000101010101" charset="-127"/>
                  <a:ea typeface="나눔바른고딕" panose="020B0600000101010101" charset="-127"/>
                </a:rPr>
                <a:t>DATA</a:t>
              </a:r>
            </a:p>
            <a:p>
              <a: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https://www.youtube.com/</a:t>
              </a:r>
              <a:r>
                <a:rPr lang="en-US" altLang="ko-KR" sz="1400" dirty="0">
                  <a:solidFill>
                    <a:schemeClr val="bg1"/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 </a:t>
              </a:r>
              <a:endParaRPr lang="ko-KR" altLang="en-US" sz="140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0" name="Freeform 45">
              <a:extLst>
                <a:ext uri="{FF2B5EF4-FFF2-40B4-BE49-F238E27FC236}">
                  <a16:creationId xmlns:a16="http://schemas.microsoft.com/office/drawing/2014/main" id="{6B3BCAE1-416B-4C9C-9211-33D5F7CD50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4108" y="4597234"/>
              <a:ext cx="437275" cy="43727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7"/>
                </a:cxn>
                <a:cxn ang="0">
                  <a:pos x="27" y="0"/>
                </a:cxn>
                <a:cxn ang="0">
                  <a:pos x="55" y="27"/>
                </a:cxn>
                <a:cxn ang="0">
                  <a:pos x="27" y="55"/>
                </a:cxn>
                <a:cxn ang="0">
                  <a:pos x="45" y="20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8" y="17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4" y="22"/>
                </a:cxn>
                <a:cxn ang="0">
                  <a:pos x="13" y="23"/>
                </a:cxn>
                <a:cxn ang="0">
                  <a:pos x="9" y="26"/>
                </a:cxn>
                <a:cxn ang="0">
                  <a:pos x="9" y="28"/>
                </a:cxn>
                <a:cxn ang="0">
                  <a:pos x="9" y="30"/>
                </a:cxn>
                <a:cxn ang="0">
                  <a:pos x="22" y="43"/>
                </a:cxn>
                <a:cxn ang="0">
                  <a:pos x="24" y="43"/>
                </a:cxn>
                <a:cxn ang="0">
                  <a:pos x="26" y="43"/>
                </a:cxn>
                <a:cxn ang="0">
                  <a:pos x="45" y="23"/>
                </a:cxn>
                <a:cxn ang="0">
                  <a:pos x="46" y="22"/>
                </a:cxn>
                <a:cxn ang="0">
                  <a:pos x="45" y="20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5"/>
                    <a:pt x="27" y="55"/>
                  </a:cubicBezTo>
                  <a:close/>
                  <a:moveTo>
                    <a:pt x="45" y="20"/>
                  </a:moveTo>
                  <a:cubicBezTo>
                    <a:pt x="42" y="17"/>
                    <a:pt x="42" y="17"/>
                    <a:pt x="42" y="17"/>
                  </a:cubicBezTo>
                  <a:cubicBezTo>
                    <a:pt x="41" y="16"/>
                    <a:pt x="41" y="16"/>
                    <a:pt x="40" y="16"/>
                  </a:cubicBezTo>
                  <a:cubicBezTo>
                    <a:pt x="39" y="16"/>
                    <a:pt x="39" y="16"/>
                    <a:pt x="38" y="17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2"/>
                    <a:pt x="14" y="22"/>
                  </a:cubicBezTo>
                  <a:cubicBezTo>
                    <a:pt x="14" y="22"/>
                    <a:pt x="13" y="23"/>
                    <a:pt x="13" y="23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7"/>
                    <a:pt x="9" y="27"/>
                    <a:pt x="9" y="28"/>
                  </a:cubicBezTo>
                  <a:cubicBezTo>
                    <a:pt x="9" y="29"/>
                    <a:pt x="9" y="29"/>
                    <a:pt x="9" y="30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3" y="43"/>
                    <a:pt x="23" y="43"/>
                    <a:pt x="24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6" y="22"/>
                    <a:pt x="46" y="22"/>
                  </a:cubicBezTo>
                  <a:cubicBezTo>
                    <a:pt x="46" y="21"/>
                    <a:pt x="45" y="20"/>
                    <a:pt x="45" y="2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29" name="직각 삼각형 28">
              <a:extLst>
                <a:ext uri="{FF2B5EF4-FFF2-40B4-BE49-F238E27FC236}">
                  <a16:creationId xmlns:a16="http://schemas.microsoft.com/office/drawing/2014/main" id="{800766BE-3694-4B2A-AC80-0B7A6B3A0E62}"/>
                </a:ext>
              </a:extLst>
            </p:cNvPr>
            <p:cNvSpPr/>
            <p:nvPr/>
          </p:nvSpPr>
          <p:spPr>
            <a:xfrm flipH="1">
              <a:off x="7517449" y="4442557"/>
              <a:ext cx="3293659" cy="742684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C14692E4-BE38-4E69-9BAA-372DDA468A67}"/>
              </a:ext>
            </a:extLst>
          </p:cNvPr>
          <p:cNvGrpSpPr/>
          <p:nvPr/>
        </p:nvGrpSpPr>
        <p:grpSpPr>
          <a:xfrm>
            <a:off x="1379804" y="5496523"/>
            <a:ext cx="9432388" cy="746803"/>
            <a:chOff x="1374107" y="5505401"/>
            <a:chExt cx="9432388" cy="746803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E9E609C4-7257-49BB-A520-97D0AFD5CD6F}"/>
                </a:ext>
              </a:extLst>
            </p:cNvPr>
            <p:cNvSpPr/>
            <p:nvPr/>
          </p:nvSpPr>
          <p:spPr>
            <a:xfrm>
              <a:off x="2050520" y="5505401"/>
              <a:ext cx="8755975" cy="74035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2400" dirty="0">
                  <a:latin typeface="나눔바른고딕" panose="020B0600000101010101" charset="-127"/>
                  <a:ea typeface="나눔바른고딕" panose="020B0600000101010101" charset="-127"/>
                </a:rPr>
                <a:t>MFCC</a:t>
              </a:r>
              <a:r>
                <a:rPr lang="ko-KR" altLang="en-US" sz="2400" dirty="0">
                  <a:latin typeface="나눔바른고딕" panose="020B0600000101010101" charset="-127"/>
                  <a:ea typeface="나눔바른고딕" panose="020B0600000101010101" charset="-127"/>
                </a:rPr>
                <a:t> 이론</a:t>
              </a:r>
            </a:p>
            <a:p>
              <a:pPr lvl="0">
                <a:defRPr/>
              </a:pPr>
              <a:r>
                <a:rPr lang="ko-KR" altLang="en-US" sz="1400" dirty="0">
                  <a:latin typeface="나눔바른고딕" panose="020B0600000101010101" charset="-127"/>
                  <a:ea typeface="나눔바른고딕" panose="020B0600000101010101" charset="-127"/>
                </a:rPr>
                <a:t>딥러닝 제대로 정리하기 </a:t>
              </a:r>
              <a:r>
                <a:rPr lang="en-US" altLang="ko-KR" sz="1400" dirty="0">
                  <a:latin typeface="나눔바른고딕" panose="020B0600000101010101" charset="-127"/>
                  <a:ea typeface="나눔바른고딕" panose="020B0600000101010101" charset="-127"/>
                </a:rPr>
                <a:t>- </a:t>
              </a:r>
              <a:r>
                <a:rPr lang="ko-KR" altLang="en-US" sz="1400" dirty="0" err="1">
                  <a:latin typeface="나눔바른고딕" panose="020B0600000101010101" charset="-127"/>
                  <a:ea typeface="나눔바른고딕" panose="020B0600000101010101" charset="-127"/>
                </a:rPr>
                <a:t>카미시마</a:t>
              </a:r>
              <a:r>
                <a:rPr lang="ko-KR" altLang="en-US" sz="1400" dirty="0">
                  <a:latin typeface="나눔바른고딕" panose="020B0600000101010101" charset="-127"/>
                  <a:ea typeface="나눔바른고딕" panose="020B0600000101010101" charset="-127"/>
                </a:rPr>
                <a:t> </a:t>
              </a:r>
              <a:r>
                <a:rPr lang="ko-KR" altLang="en-US" sz="1400" dirty="0" err="1">
                  <a:latin typeface="나눔바른고딕" panose="020B0600000101010101" charset="-127"/>
                  <a:ea typeface="나눔바른고딕" panose="020B0600000101010101" charset="-127"/>
                </a:rPr>
                <a:t>토시히로</a:t>
              </a:r>
              <a:endParaRPr lang="ko-KR" altLang="en-US" sz="1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204BF11B-0FDB-4936-8253-E35B42B6C2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374107" y="5656938"/>
              <a:ext cx="437275" cy="437275"/>
            </a:xfrm>
            <a:custGeom>
              <a:avLst/>
              <a:gdLst/>
              <a:ahLst/>
              <a:cxnLst>
                <a:cxn ang="0">
                  <a:pos x="27" y="55"/>
                </a:cxn>
                <a:cxn ang="0">
                  <a:pos x="0" y="27"/>
                </a:cxn>
                <a:cxn ang="0">
                  <a:pos x="27" y="0"/>
                </a:cxn>
                <a:cxn ang="0">
                  <a:pos x="55" y="27"/>
                </a:cxn>
                <a:cxn ang="0">
                  <a:pos x="27" y="55"/>
                </a:cxn>
                <a:cxn ang="0">
                  <a:pos x="45" y="20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8" y="17"/>
                </a:cxn>
                <a:cxn ang="0">
                  <a:pos x="24" y="31"/>
                </a:cxn>
                <a:cxn ang="0">
                  <a:pos x="16" y="23"/>
                </a:cxn>
                <a:cxn ang="0">
                  <a:pos x="14" y="22"/>
                </a:cxn>
                <a:cxn ang="0">
                  <a:pos x="13" y="23"/>
                </a:cxn>
                <a:cxn ang="0">
                  <a:pos x="9" y="26"/>
                </a:cxn>
                <a:cxn ang="0">
                  <a:pos x="9" y="28"/>
                </a:cxn>
                <a:cxn ang="0">
                  <a:pos x="9" y="30"/>
                </a:cxn>
                <a:cxn ang="0">
                  <a:pos x="22" y="43"/>
                </a:cxn>
                <a:cxn ang="0">
                  <a:pos x="24" y="43"/>
                </a:cxn>
                <a:cxn ang="0">
                  <a:pos x="26" y="43"/>
                </a:cxn>
                <a:cxn ang="0">
                  <a:pos x="45" y="23"/>
                </a:cxn>
                <a:cxn ang="0">
                  <a:pos x="46" y="22"/>
                </a:cxn>
                <a:cxn ang="0">
                  <a:pos x="45" y="20"/>
                </a:cxn>
              </a:cxnLst>
              <a:rect l="0" t="0" r="r" b="b"/>
              <a:pathLst>
                <a:path w="55" h="55">
                  <a:moveTo>
                    <a:pt x="27" y="55"/>
                  </a:moveTo>
                  <a:cubicBezTo>
                    <a:pt x="12" y="55"/>
                    <a:pt x="0" y="42"/>
                    <a:pt x="0" y="27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42" y="0"/>
                    <a:pt x="55" y="12"/>
                    <a:pt x="55" y="27"/>
                  </a:cubicBezTo>
                  <a:cubicBezTo>
                    <a:pt x="55" y="42"/>
                    <a:pt x="42" y="55"/>
                    <a:pt x="27" y="55"/>
                  </a:cubicBezTo>
                  <a:close/>
                  <a:moveTo>
                    <a:pt x="45" y="20"/>
                  </a:moveTo>
                  <a:cubicBezTo>
                    <a:pt x="42" y="17"/>
                    <a:pt x="42" y="17"/>
                    <a:pt x="42" y="17"/>
                  </a:cubicBezTo>
                  <a:cubicBezTo>
                    <a:pt x="41" y="16"/>
                    <a:pt x="41" y="16"/>
                    <a:pt x="40" y="16"/>
                  </a:cubicBezTo>
                  <a:cubicBezTo>
                    <a:pt x="39" y="16"/>
                    <a:pt x="39" y="16"/>
                    <a:pt x="38" y="17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2"/>
                    <a:pt x="14" y="22"/>
                  </a:cubicBezTo>
                  <a:cubicBezTo>
                    <a:pt x="14" y="22"/>
                    <a:pt x="13" y="23"/>
                    <a:pt x="13" y="23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7"/>
                    <a:pt x="9" y="27"/>
                    <a:pt x="9" y="28"/>
                  </a:cubicBezTo>
                  <a:cubicBezTo>
                    <a:pt x="9" y="29"/>
                    <a:pt x="9" y="29"/>
                    <a:pt x="9" y="30"/>
                  </a:cubicBezTo>
                  <a:cubicBezTo>
                    <a:pt x="22" y="43"/>
                    <a:pt x="22" y="43"/>
                    <a:pt x="22" y="43"/>
                  </a:cubicBezTo>
                  <a:cubicBezTo>
                    <a:pt x="23" y="43"/>
                    <a:pt x="23" y="43"/>
                    <a:pt x="24" y="43"/>
                  </a:cubicBezTo>
                  <a:cubicBezTo>
                    <a:pt x="25" y="43"/>
                    <a:pt x="25" y="43"/>
                    <a:pt x="26" y="43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6" y="22"/>
                    <a:pt x="46" y="22"/>
                  </a:cubicBezTo>
                  <a:cubicBezTo>
                    <a:pt x="46" y="21"/>
                    <a:pt x="45" y="20"/>
                    <a:pt x="45" y="2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30" name="직각 삼각형 29">
              <a:extLst>
                <a:ext uri="{FF2B5EF4-FFF2-40B4-BE49-F238E27FC236}">
                  <a16:creationId xmlns:a16="http://schemas.microsoft.com/office/drawing/2014/main" id="{AD670100-8761-4914-A3D5-D9BFDE01434E}"/>
                </a:ext>
              </a:extLst>
            </p:cNvPr>
            <p:cNvSpPr/>
            <p:nvPr/>
          </p:nvSpPr>
          <p:spPr>
            <a:xfrm flipH="1">
              <a:off x="7512828" y="5509520"/>
              <a:ext cx="3293659" cy="742684"/>
            </a:xfrm>
            <a:prstGeom prst="rtTriangle">
              <a:avLst/>
            </a:prstGeom>
            <a:solidFill>
              <a:srgbClr val="EFEF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5DE378F8-DFA1-4C55-BE18-376D64F73C45}"/>
              </a:ext>
            </a:extLst>
          </p:cNvPr>
          <p:cNvGrpSpPr/>
          <p:nvPr/>
        </p:nvGrpSpPr>
        <p:grpSpPr>
          <a:xfrm>
            <a:off x="404099" y="83182"/>
            <a:ext cx="3964806" cy="769441"/>
            <a:chOff x="413335" y="191242"/>
            <a:chExt cx="3964806" cy="76944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C51D7C3-93E1-480C-BED5-9CEA5CCA7FCB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2A1994D-0E46-4FC7-A234-967640C7F2AD}"/>
                </a:ext>
              </a:extLst>
            </p:cNvPr>
            <p:cNvSpPr txBox="1"/>
            <p:nvPr/>
          </p:nvSpPr>
          <p:spPr>
            <a:xfrm>
              <a:off x="839993" y="252798"/>
              <a:ext cx="353814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참고 문헌 및 출처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08467176"/>
      </p:ext>
    </p:extLst>
  </p:cSld>
  <p:clrMapOvr>
    <a:masterClrMapping/>
  </p:clrMapOvr>
  <p:transition spd="slow">
    <p:cover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2" descr="ìê´ ê·¸ë¦¼ì ëí ì´ë¯¸ì§ ê²ìê²°ê³¼">
            <a:extLst>
              <a:ext uri="{FF2B5EF4-FFF2-40B4-BE49-F238E27FC236}">
                <a16:creationId xmlns:a16="http://schemas.microsoft.com/office/drawing/2014/main" id="{281F8735-94D0-4BF1-86D4-16D9548093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4456" y="1435699"/>
            <a:ext cx="994670" cy="994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940401" y="4879572"/>
            <a:ext cx="16914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00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16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</a:rPr>
              <a:t>내용입력해주세요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051519" y="4336573"/>
            <a:ext cx="8861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1800" b="1" dirty="0" err="1"/>
              <a:t>박시찬</a:t>
            </a:r>
            <a:endParaRPr lang="ko-KR" altLang="en-US" sz="1800" b="1" dirty="0"/>
          </a:p>
        </p:txBody>
      </p:sp>
      <p:pic>
        <p:nvPicPr>
          <p:cNvPr id="5122" name="Picture 2" descr="ê´ë ¨ ì´ë¯¸ì§">
            <a:extLst>
              <a:ext uri="{FF2B5EF4-FFF2-40B4-BE49-F238E27FC236}">
                <a16:creationId xmlns:a16="http://schemas.microsoft.com/office/drawing/2014/main" id="{36C44859-4305-4538-957E-F4B35FAED1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814" y="2216874"/>
            <a:ext cx="2314575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ê´ë ¨ ì´ë¯¸ì§">
            <a:extLst>
              <a:ext uri="{FF2B5EF4-FFF2-40B4-BE49-F238E27FC236}">
                <a16:creationId xmlns:a16="http://schemas.microsoft.com/office/drawing/2014/main" id="{7F3606FF-92C8-46A6-8D32-40D8FF6BC2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1381" y="2210978"/>
            <a:ext cx="2314575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ê´ë ¨ ì´ë¯¸ì§">
            <a:extLst>
              <a:ext uri="{FF2B5EF4-FFF2-40B4-BE49-F238E27FC236}">
                <a16:creationId xmlns:a16="http://schemas.microsoft.com/office/drawing/2014/main" id="{F2624690-EE64-4C49-8E14-ACE7E5B260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9948" y="2210978"/>
            <a:ext cx="2314575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직사각형 50"/>
          <p:cNvSpPr/>
          <p:nvPr/>
        </p:nvSpPr>
        <p:spPr>
          <a:xfrm>
            <a:off x="212889" y="1305224"/>
            <a:ext cx="2629529" cy="2286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2D1C7E8-F616-4EED-8091-8B56DAF1E072}"/>
              </a:ext>
            </a:extLst>
          </p:cNvPr>
          <p:cNvSpPr/>
          <p:nvPr/>
        </p:nvSpPr>
        <p:spPr>
          <a:xfrm>
            <a:off x="3261456" y="1299328"/>
            <a:ext cx="2629529" cy="2286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117B0756-471B-4F7B-AE72-E0713AC4E9DB}"/>
              </a:ext>
            </a:extLst>
          </p:cNvPr>
          <p:cNvSpPr/>
          <p:nvPr/>
        </p:nvSpPr>
        <p:spPr>
          <a:xfrm>
            <a:off x="6310023" y="1299328"/>
            <a:ext cx="2629529" cy="2286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5A41C202-AC21-4A20-9FE0-BAEAAF45A6DB}"/>
              </a:ext>
            </a:extLst>
          </p:cNvPr>
          <p:cNvSpPr/>
          <p:nvPr/>
        </p:nvSpPr>
        <p:spPr>
          <a:xfrm>
            <a:off x="9349582" y="1302276"/>
            <a:ext cx="2629529" cy="228600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pic>
        <p:nvPicPr>
          <p:cNvPr id="35" name="Picture 2" descr="ê´ë ¨ ì´ë¯¸ì§">
            <a:extLst>
              <a:ext uri="{FF2B5EF4-FFF2-40B4-BE49-F238E27FC236}">
                <a16:creationId xmlns:a16="http://schemas.microsoft.com/office/drawing/2014/main" id="{58E61F4B-3352-4715-9529-2C90CEFD9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9507" y="2213926"/>
            <a:ext cx="2314575" cy="198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8C3925A4-228C-4643-8B94-45430E43BC06}"/>
              </a:ext>
            </a:extLst>
          </p:cNvPr>
          <p:cNvSpPr txBox="1"/>
          <p:nvPr/>
        </p:nvSpPr>
        <p:spPr>
          <a:xfrm>
            <a:off x="4100086" y="433657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00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1800" dirty="0"/>
              <a:t>조태영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F881ED2-451F-4377-9820-17D2EC3EE0BC}"/>
              </a:ext>
            </a:extLst>
          </p:cNvPr>
          <p:cNvSpPr txBox="1"/>
          <p:nvPr/>
        </p:nvSpPr>
        <p:spPr>
          <a:xfrm>
            <a:off x="7148653" y="433657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00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1800" dirty="0" err="1"/>
              <a:t>김치현</a:t>
            </a:r>
            <a:endParaRPr lang="ko-KR" altLang="en-US" sz="18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2ADA448-2214-4DBB-8D79-16A19EAAB3C3}"/>
              </a:ext>
            </a:extLst>
          </p:cNvPr>
          <p:cNvSpPr txBox="1"/>
          <p:nvPr/>
        </p:nvSpPr>
        <p:spPr>
          <a:xfrm>
            <a:off x="10188212" y="4377445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200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1800" dirty="0"/>
              <a:t>문세진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FD69195A-C146-4C45-8137-32358E58326A}"/>
              </a:ext>
            </a:extLst>
          </p:cNvPr>
          <p:cNvGrpSpPr/>
          <p:nvPr/>
        </p:nvGrpSpPr>
        <p:grpSpPr>
          <a:xfrm>
            <a:off x="404099" y="83182"/>
            <a:ext cx="2363407" cy="769441"/>
            <a:chOff x="413335" y="191242"/>
            <a:chExt cx="2363407" cy="769441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6D0313D4-44E6-4888-A5F6-DD46B0D87A25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0000101010101" charset="-127"/>
                  <a:ea typeface="나눔바른고딕" panose="020B0600000101010101" charset="-127"/>
                </a:rPr>
                <a:t>#</a:t>
              </a:r>
              <a:endParaRPr lang="ko-KR" altLang="en-US" sz="44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24FE42D-658F-4CCA-90B7-D76B597B5315}"/>
                </a:ext>
              </a:extLst>
            </p:cNvPr>
            <p:cNvSpPr txBox="1"/>
            <p:nvPr/>
          </p:nvSpPr>
          <p:spPr>
            <a:xfrm>
              <a:off x="839993" y="252798"/>
              <a:ext cx="19367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0000101010101" charset="-127"/>
                  <a:ea typeface="나눔바른고딕" panose="020B0600000101010101" charset="-127"/>
                </a:rPr>
                <a:t>팀원 소개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3C4A1421-9117-4685-867A-CFCA8D696983}"/>
              </a:ext>
            </a:extLst>
          </p:cNvPr>
          <p:cNvSpPr txBox="1"/>
          <p:nvPr/>
        </p:nvSpPr>
        <p:spPr>
          <a:xfrm>
            <a:off x="1128462" y="1101896"/>
            <a:ext cx="71045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총괄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7D2F39A-8AE7-4D99-B1B1-2C35C578E793}"/>
              </a:ext>
            </a:extLst>
          </p:cNvPr>
          <p:cNvSpPr txBox="1"/>
          <p:nvPr/>
        </p:nvSpPr>
        <p:spPr>
          <a:xfrm>
            <a:off x="3970926" y="1099273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문서작업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14D96FF-0CDD-41CA-8474-B25796BA20B6}"/>
              </a:ext>
            </a:extLst>
          </p:cNvPr>
          <p:cNvSpPr txBox="1"/>
          <p:nvPr/>
        </p:nvSpPr>
        <p:spPr>
          <a:xfrm>
            <a:off x="6450102" y="1099273"/>
            <a:ext cx="25058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안드로이드 및 서버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7F8A94F-B790-40DE-8518-380CEC36A7B4}"/>
              </a:ext>
            </a:extLst>
          </p:cNvPr>
          <p:cNvSpPr txBox="1"/>
          <p:nvPr/>
        </p:nvSpPr>
        <p:spPr>
          <a:xfrm>
            <a:off x="9675251" y="1119957"/>
            <a:ext cx="19030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딥러닝 및 발표</a:t>
            </a: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358937EE-C8F4-4823-B7B1-6DC28B5025B8}"/>
              </a:ext>
            </a:extLst>
          </p:cNvPr>
          <p:cNvSpPr/>
          <p:nvPr/>
        </p:nvSpPr>
        <p:spPr>
          <a:xfrm>
            <a:off x="332814" y="4812425"/>
            <a:ext cx="2509603" cy="190083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음성 데이터 수집</a:t>
            </a:r>
            <a:r>
              <a:rPr lang="en-US" altLang="ko-KR" sz="1400" dirty="0">
                <a:latin typeface="나눔바른고딕" panose="020B0600000101010101" charset="-127"/>
                <a:ea typeface="나눔바른고딕" panose="020B0600000101010101" charset="-127"/>
              </a:rPr>
              <a:t>(</a:t>
            </a:r>
            <a:r>
              <a:rPr lang="en-US" altLang="ko-KR" sz="1400" dirty="0" err="1">
                <a:latin typeface="나눔바른고딕" panose="020B0600000101010101" charset="-127"/>
                <a:ea typeface="나눔바른고딕" panose="020B0600000101010101" charset="-127"/>
              </a:rPr>
              <a:t>pytube</a:t>
            </a:r>
            <a:r>
              <a:rPr lang="en-US" altLang="ko-KR" sz="1400" dirty="0">
                <a:latin typeface="나눔바른고딕" panose="020B0600000101010101" charset="-127"/>
                <a:ea typeface="나눔바른고딕" panose="020B0600000101010101" charset="-127"/>
              </a:rPr>
              <a:t>)</a:t>
            </a:r>
          </a:p>
          <a:p>
            <a:pPr lvl="0"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음성 데이터 </a:t>
            </a:r>
            <a:r>
              <a:rPr lang="ko-KR" altLang="en-US" sz="1400" dirty="0" err="1">
                <a:latin typeface="나눔바른고딕" panose="020B0600000101010101" charset="-127"/>
                <a:ea typeface="나눔바른고딕" panose="020B0600000101010101" charset="-127"/>
              </a:rPr>
              <a:t>전처리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딥러닝 데이터 </a:t>
            </a:r>
            <a:r>
              <a:rPr lang="ko-KR" altLang="en-US" sz="1400" dirty="0" err="1">
                <a:latin typeface="나눔바른고딕" panose="020B0600000101010101" charset="-127"/>
                <a:ea typeface="나눔바른고딕" panose="020B0600000101010101" charset="-127"/>
              </a:rPr>
              <a:t>전처리</a:t>
            </a: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 튜닝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딥러닝 모델 튜닝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딥러닝 데이터 학습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수행보고서 </a:t>
            </a:r>
            <a:r>
              <a:rPr lang="en-US" altLang="ko-KR" sz="1400" dirty="0">
                <a:latin typeface="나눔바른고딕" panose="020B0600000101010101" charset="-127"/>
                <a:ea typeface="나눔바른고딕" panose="020B0600000101010101" charset="-127"/>
              </a:rPr>
              <a:t> </a:t>
            </a: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작성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4" name="직각 삼각형 43">
            <a:extLst>
              <a:ext uri="{FF2B5EF4-FFF2-40B4-BE49-F238E27FC236}">
                <a16:creationId xmlns:a16="http://schemas.microsoft.com/office/drawing/2014/main" id="{B388E2C5-07BC-4BEB-A77F-6B87782E2F7E}"/>
              </a:ext>
            </a:extLst>
          </p:cNvPr>
          <p:cNvSpPr/>
          <p:nvPr/>
        </p:nvSpPr>
        <p:spPr>
          <a:xfrm flipH="1">
            <a:off x="332813" y="5967776"/>
            <a:ext cx="2509603" cy="75436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24310CC-FED8-4801-8DB7-D21D9405362E}"/>
              </a:ext>
            </a:extLst>
          </p:cNvPr>
          <p:cNvSpPr/>
          <p:nvPr/>
        </p:nvSpPr>
        <p:spPr>
          <a:xfrm>
            <a:off x="3381381" y="4850300"/>
            <a:ext cx="2509603" cy="190083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음성 데이터 수집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기획서 문서 작성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발표자료 보조 작성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딥러닝 모델 튜닝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8" name="직각 삼각형 47">
            <a:extLst>
              <a:ext uri="{FF2B5EF4-FFF2-40B4-BE49-F238E27FC236}">
                <a16:creationId xmlns:a16="http://schemas.microsoft.com/office/drawing/2014/main" id="{69D8E7BC-D6DF-4893-B5FE-2A5349E14F37}"/>
              </a:ext>
            </a:extLst>
          </p:cNvPr>
          <p:cNvSpPr/>
          <p:nvPr/>
        </p:nvSpPr>
        <p:spPr>
          <a:xfrm flipH="1">
            <a:off x="3381380" y="6005651"/>
            <a:ext cx="2509603" cy="75436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55F90E7-9D1B-4E97-8D53-C26D3875A489}"/>
              </a:ext>
            </a:extLst>
          </p:cNvPr>
          <p:cNvSpPr/>
          <p:nvPr/>
        </p:nvSpPr>
        <p:spPr>
          <a:xfrm>
            <a:off x="6450003" y="4812425"/>
            <a:ext cx="2509603" cy="190083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안드로이드 구현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en-US" altLang="ko-KR" sz="1400" dirty="0">
                <a:latin typeface="나눔바른고딕" panose="020B0600000101010101" charset="-127"/>
                <a:ea typeface="나눔바른고딕" panose="020B0600000101010101" charset="-127"/>
              </a:rPr>
              <a:t>Flask</a:t>
            </a: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 </a:t>
            </a:r>
            <a:r>
              <a:rPr lang="en-US" altLang="ko-KR" sz="1400" dirty="0">
                <a:latin typeface="나눔바른고딕" panose="020B0600000101010101" charset="-127"/>
                <a:ea typeface="나눔바른고딕" panose="020B0600000101010101" charset="-127"/>
              </a:rPr>
              <a:t>Server</a:t>
            </a: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 구현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딥러닝  모델 튜닝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산출물 작성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0" name="직각 삼각형 49">
            <a:extLst>
              <a:ext uri="{FF2B5EF4-FFF2-40B4-BE49-F238E27FC236}">
                <a16:creationId xmlns:a16="http://schemas.microsoft.com/office/drawing/2014/main" id="{F2399BFC-8013-4959-B38D-C7EA3F75C4A3}"/>
              </a:ext>
            </a:extLst>
          </p:cNvPr>
          <p:cNvSpPr/>
          <p:nvPr/>
        </p:nvSpPr>
        <p:spPr>
          <a:xfrm flipH="1">
            <a:off x="6447705" y="5958898"/>
            <a:ext cx="2509603" cy="75436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E917B683-0569-4C12-ADF5-D099FDE3534D}"/>
              </a:ext>
            </a:extLst>
          </p:cNvPr>
          <p:cNvSpPr/>
          <p:nvPr/>
        </p:nvSpPr>
        <p:spPr>
          <a:xfrm>
            <a:off x="9349583" y="4787624"/>
            <a:ext cx="2509603" cy="190083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음성 데이터 수집</a:t>
            </a:r>
            <a:r>
              <a:rPr lang="en-US" altLang="ko-KR" sz="1400" dirty="0">
                <a:latin typeface="나눔바른고딕" panose="020B0600000101010101" charset="-127"/>
                <a:ea typeface="나눔바른고딕" panose="020B0600000101010101" charset="-127"/>
              </a:rPr>
              <a:t>(</a:t>
            </a:r>
            <a:r>
              <a:rPr lang="en-US" altLang="ko-KR" sz="1400" dirty="0" err="1">
                <a:latin typeface="나눔바른고딕" panose="020B0600000101010101" charset="-127"/>
                <a:ea typeface="나눔바른고딕" panose="020B0600000101010101" charset="-127"/>
              </a:rPr>
              <a:t>pytube</a:t>
            </a:r>
            <a:r>
              <a:rPr lang="en-US" altLang="ko-KR" sz="1400" dirty="0">
                <a:latin typeface="나눔바른고딕" panose="020B0600000101010101" charset="-127"/>
                <a:ea typeface="나눔바른고딕" panose="020B0600000101010101" charset="-127"/>
              </a:rPr>
              <a:t>)</a:t>
            </a: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음성 데이터 </a:t>
            </a:r>
            <a:r>
              <a:rPr lang="ko-KR" altLang="en-US" sz="1400" dirty="0" err="1">
                <a:latin typeface="나눔바른고딕" panose="020B0600000101010101" charset="-127"/>
                <a:ea typeface="나눔바른고딕" panose="020B0600000101010101" charset="-127"/>
              </a:rPr>
              <a:t>전처리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딥러닝 데이터 </a:t>
            </a:r>
            <a:r>
              <a:rPr lang="ko-KR" altLang="en-US" sz="1400" dirty="0" err="1">
                <a:latin typeface="나눔바른고딕" panose="020B0600000101010101" charset="-127"/>
                <a:ea typeface="나눔바른고딕" panose="020B0600000101010101" charset="-127"/>
              </a:rPr>
              <a:t>전처리</a:t>
            </a:r>
            <a:r>
              <a:rPr lang="en-US" altLang="ko-KR" sz="1400" dirty="0">
                <a:latin typeface="나눔바른고딕" panose="020B0600000101010101" charset="-127"/>
                <a:ea typeface="나눔바른고딕" panose="020B0600000101010101" charset="-127"/>
              </a:rPr>
              <a:t> </a:t>
            </a: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튜닝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기획서 문서 작성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>
              <a:defRPr/>
            </a:pPr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발표자료 작성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4" name="직각 삼각형 53">
            <a:extLst>
              <a:ext uri="{FF2B5EF4-FFF2-40B4-BE49-F238E27FC236}">
                <a16:creationId xmlns:a16="http://schemas.microsoft.com/office/drawing/2014/main" id="{6C4E1EE8-C627-45CE-B43B-9763E6451773}"/>
              </a:ext>
            </a:extLst>
          </p:cNvPr>
          <p:cNvSpPr/>
          <p:nvPr/>
        </p:nvSpPr>
        <p:spPr>
          <a:xfrm flipH="1">
            <a:off x="9347285" y="5934097"/>
            <a:ext cx="2509603" cy="75436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8E0157C-5AB9-44CD-B386-F57B106D1505}"/>
              </a:ext>
            </a:extLst>
          </p:cNvPr>
          <p:cNvSpPr txBox="1"/>
          <p:nvPr/>
        </p:nvSpPr>
        <p:spPr>
          <a:xfrm>
            <a:off x="1783673" y="6290941"/>
            <a:ext cx="1038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1600" b="1" dirty="0"/>
              <a:t>방사선과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6D86F21-D308-48A2-8BA5-4E924723FDC9}"/>
              </a:ext>
            </a:extLst>
          </p:cNvPr>
          <p:cNvSpPr txBox="1"/>
          <p:nvPr/>
        </p:nvSpPr>
        <p:spPr>
          <a:xfrm>
            <a:off x="4933398" y="6345499"/>
            <a:ext cx="945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1600" b="1"/>
              <a:t>경영학부</a:t>
            </a:r>
            <a:endParaRPr lang="ko-KR" altLang="en-US" sz="1600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6BAB164-931A-4EB8-9555-68B84E7E551B}"/>
              </a:ext>
            </a:extLst>
          </p:cNvPr>
          <p:cNvSpPr txBox="1"/>
          <p:nvPr/>
        </p:nvSpPr>
        <p:spPr>
          <a:xfrm>
            <a:off x="7587234" y="6374708"/>
            <a:ext cx="1342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1600" b="1"/>
              <a:t>국어국문학과</a:t>
            </a:r>
            <a:endParaRPr lang="ko-KR" altLang="en-US" sz="1600" b="1" dirty="0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CE99369-CA45-4B33-9F95-D17C8D3D07BB}"/>
              </a:ext>
            </a:extLst>
          </p:cNvPr>
          <p:cNvSpPr txBox="1"/>
          <p:nvPr/>
        </p:nvSpPr>
        <p:spPr>
          <a:xfrm>
            <a:off x="10324730" y="6343983"/>
            <a:ext cx="15633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>
              <a:defRPr sz="2000">
                <a:ln>
                  <a:solidFill>
                    <a:schemeClr val="tx1">
                      <a:alpha val="2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1600" b="1"/>
              <a:t>정보전자공학과</a:t>
            </a:r>
            <a:endParaRPr lang="ko-KR" alt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1612549502"/>
      </p:ext>
    </p:extLst>
  </p:cSld>
  <p:clrMapOvr>
    <a:masterClrMapping/>
  </p:clrMapOvr>
  <p:transition spd="slow">
    <p:cover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roup 12"/>
          <p:cNvSpPr/>
          <p:nvPr>
            <p:custDataLst>
              <p:tags r:id="rId2"/>
            </p:custDataLst>
          </p:nvPr>
        </p:nvSpPr>
        <p:spPr>
          <a:xfrm>
            <a:off x="5902336" y="2649973"/>
            <a:ext cx="6289664" cy="152125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prstClr val="black">
                  <a:lumMod val="50000"/>
                  <a:lumOff val="50000"/>
                </a:prstClr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2" name="Group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318107" y="3087629"/>
            <a:ext cx="846386" cy="758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9pPr>
          </a:lstStyle>
          <a:p>
            <a:r>
              <a:rPr lang="en-US" altLang="zh-CN" sz="2275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MENU</a:t>
            </a:r>
            <a:endParaRPr lang="zh-CN" altLang="en-US" sz="2275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  <a:p>
            <a:pPr eaLnBrk="1" hangingPunct="1"/>
            <a:r>
              <a:rPr lang="en-US" altLang="zh-CN" sz="2655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PART</a:t>
            </a:r>
            <a:endParaRPr lang="zh-CN" altLang="en-US" sz="2655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3" name="Group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336805" y="2663310"/>
            <a:ext cx="1436291" cy="1477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9pPr>
          </a:lstStyle>
          <a:p>
            <a:pPr eaLnBrk="1" hangingPunct="1"/>
            <a:r>
              <a:rPr lang="en-US" altLang="zh-CN" sz="9599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05</a:t>
            </a:r>
            <a:endParaRPr lang="zh-CN" altLang="en-US" sz="9599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6287557" y="2921362"/>
            <a:ext cx="4037399" cy="640560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Arial"/>
                <a:ea typeface="Arial"/>
                <a:cs typeface="Arial"/>
              </a:defRPr>
            </a:lvl1pPr>
          </a:lstStyle>
          <a:p>
            <a:pPr algn="l">
              <a:defRPr/>
            </a:pPr>
            <a:r>
              <a:rPr lang="en-US" altLang="zh-CN" sz="4500" kern="0" dirty="0">
                <a:solidFill>
                  <a:schemeClr val="bg1"/>
                </a:solidFill>
                <a:latin typeface="나눔바른고딕" panose="020B0600000101010101" charset="-127"/>
                <a:ea typeface="맑은 고딕" panose="020B0503020204020204" pitchFamily="34" charset="-122"/>
                <a:sym typeface="Arial" panose="020B0604020202020204" pitchFamily="34" charset="0"/>
              </a:rPr>
              <a:t>Q&amp;A</a:t>
            </a:r>
            <a:endParaRPr lang="zh-CN" altLang="en-US" sz="4500" kern="0" dirty="0">
              <a:solidFill>
                <a:schemeClr val="bg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占位符 6"/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6287558" y="3616358"/>
            <a:ext cx="4814551" cy="341632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질의 응답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7636245"/>
      </p:ext>
    </p:extLst>
  </p:cSld>
  <p:clrMapOvr>
    <a:masterClrMapping/>
  </p:clrMapOvr>
  <p:transition spd="slow" advTm="0">
    <p:cover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평행 사변형 5"/>
          <p:cNvSpPr/>
          <p:nvPr/>
        </p:nvSpPr>
        <p:spPr>
          <a:xfrm>
            <a:off x="1015594" y="0"/>
            <a:ext cx="10225919" cy="6957391"/>
          </a:xfrm>
          <a:custGeom>
            <a:avLst/>
            <a:gdLst>
              <a:gd name="connsiteX0" fmla="*/ 0 w 10477711"/>
              <a:gd name="connsiteY0" fmla="*/ 6957391 h 6957391"/>
              <a:gd name="connsiteX1" fmla="*/ 1068029 w 10477711"/>
              <a:gd name="connsiteY1" fmla="*/ 0 h 6957391"/>
              <a:gd name="connsiteX2" fmla="*/ 10477711 w 10477711"/>
              <a:gd name="connsiteY2" fmla="*/ 0 h 6957391"/>
              <a:gd name="connsiteX3" fmla="*/ 9409682 w 10477711"/>
              <a:gd name="connsiteY3" fmla="*/ 6957391 h 6957391"/>
              <a:gd name="connsiteX4" fmla="*/ 0 w 10477711"/>
              <a:gd name="connsiteY4" fmla="*/ 6957391 h 6957391"/>
              <a:gd name="connsiteX0" fmla="*/ 0 w 10477711"/>
              <a:gd name="connsiteY0" fmla="*/ 6957391 h 6957391"/>
              <a:gd name="connsiteX1" fmla="*/ 1068029 w 10477711"/>
              <a:gd name="connsiteY1" fmla="*/ 0 h 6957391"/>
              <a:gd name="connsiteX2" fmla="*/ 10477711 w 10477711"/>
              <a:gd name="connsiteY2" fmla="*/ 0 h 6957391"/>
              <a:gd name="connsiteX3" fmla="*/ 8707316 w 10477711"/>
              <a:gd name="connsiteY3" fmla="*/ 6930887 h 6957391"/>
              <a:gd name="connsiteX4" fmla="*/ 0 w 10477711"/>
              <a:gd name="connsiteY4" fmla="*/ 6957391 h 6957391"/>
              <a:gd name="connsiteX0" fmla="*/ 0 w 10225919"/>
              <a:gd name="connsiteY0" fmla="*/ 6957391 h 6957391"/>
              <a:gd name="connsiteX1" fmla="*/ 1068029 w 10225919"/>
              <a:gd name="connsiteY1" fmla="*/ 0 h 6957391"/>
              <a:gd name="connsiteX2" fmla="*/ 10225919 w 10225919"/>
              <a:gd name="connsiteY2" fmla="*/ 0 h 6957391"/>
              <a:gd name="connsiteX3" fmla="*/ 8707316 w 10225919"/>
              <a:gd name="connsiteY3" fmla="*/ 6930887 h 6957391"/>
              <a:gd name="connsiteX4" fmla="*/ 0 w 10225919"/>
              <a:gd name="connsiteY4" fmla="*/ 6957391 h 695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25919" h="6957391">
                <a:moveTo>
                  <a:pt x="0" y="6957391"/>
                </a:moveTo>
                <a:lnTo>
                  <a:pt x="1068029" y="0"/>
                </a:lnTo>
                <a:lnTo>
                  <a:pt x="10225919" y="0"/>
                </a:lnTo>
                <a:lnTo>
                  <a:pt x="8707316" y="6930887"/>
                </a:lnTo>
                <a:lnTo>
                  <a:pt x="0" y="6957391"/>
                </a:lnTo>
                <a:close/>
              </a:path>
            </a:pathLst>
          </a:cu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" name="평행 사변형 4"/>
          <p:cNvSpPr/>
          <p:nvPr/>
        </p:nvSpPr>
        <p:spPr>
          <a:xfrm>
            <a:off x="428742" y="0"/>
            <a:ext cx="10593416" cy="6957391"/>
          </a:xfrm>
          <a:custGeom>
            <a:avLst/>
            <a:gdLst>
              <a:gd name="connsiteX0" fmla="*/ 0 w 10593416"/>
              <a:gd name="connsiteY0" fmla="*/ 6957391 h 6957391"/>
              <a:gd name="connsiteX1" fmla="*/ 1068029 w 10593416"/>
              <a:gd name="connsiteY1" fmla="*/ 0 h 6957391"/>
              <a:gd name="connsiteX2" fmla="*/ 10593416 w 10593416"/>
              <a:gd name="connsiteY2" fmla="*/ 0 h 6957391"/>
              <a:gd name="connsiteX3" fmla="*/ 9525387 w 10593416"/>
              <a:gd name="connsiteY3" fmla="*/ 6957391 h 6957391"/>
              <a:gd name="connsiteX4" fmla="*/ 0 w 10593416"/>
              <a:gd name="connsiteY4" fmla="*/ 6957391 h 6957391"/>
              <a:gd name="connsiteX0" fmla="*/ 0 w 10593416"/>
              <a:gd name="connsiteY0" fmla="*/ 6957391 h 6957391"/>
              <a:gd name="connsiteX1" fmla="*/ 1068029 w 10593416"/>
              <a:gd name="connsiteY1" fmla="*/ 0 h 6957391"/>
              <a:gd name="connsiteX2" fmla="*/ 10593416 w 10593416"/>
              <a:gd name="connsiteY2" fmla="*/ 0 h 6957391"/>
              <a:gd name="connsiteX3" fmla="*/ 8876031 w 10593416"/>
              <a:gd name="connsiteY3" fmla="*/ 6930887 h 6957391"/>
              <a:gd name="connsiteX4" fmla="*/ 0 w 10593416"/>
              <a:gd name="connsiteY4" fmla="*/ 6957391 h 6957391"/>
              <a:gd name="connsiteX0" fmla="*/ 0 w 10593416"/>
              <a:gd name="connsiteY0" fmla="*/ 6957391 h 6957391"/>
              <a:gd name="connsiteX1" fmla="*/ 1068029 w 10593416"/>
              <a:gd name="connsiteY1" fmla="*/ 0 h 6957391"/>
              <a:gd name="connsiteX2" fmla="*/ 10593416 w 10593416"/>
              <a:gd name="connsiteY2" fmla="*/ 0 h 6957391"/>
              <a:gd name="connsiteX3" fmla="*/ 8756761 w 10593416"/>
              <a:gd name="connsiteY3" fmla="*/ 6904383 h 6957391"/>
              <a:gd name="connsiteX4" fmla="*/ 0 w 10593416"/>
              <a:gd name="connsiteY4" fmla="*/ 6957391 h 695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93416" h="6957391">
                <a:moveTo>
                  <a:pt x="0" y="6957391"/>
                </a:moveTo>
                <a:lnTo>
                  <a:pt x="1068029" y="0"/>
                </a:lnTo>
                <a:lnTo>
                  <a:pt x="10593416" y="0"/>
                </a:lnTo>
                <a:lnTo>
                  <a:pt x="8756761" y="6904383"/>
                </a:lnTo>
                <a:lnTo>
                  <a:pt x="0" y="6957391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평행 사변형 3"/>
          <p:cNvSpPr/>
          <p:nvPr/>
        </p:nvSpPr>
        <p:spPr>
          <a:xfrm>
            <a:off x="-460069" y="0"/>
            <a:ext cx="10912364" cy="6957391"/>
          </a:xfrm>
          <a:custGeom>
            <a:avLst/>
            <a:gdLst>
              <a:gd name="connsiteX0" fmla="*/ 0 w 10912364"/>
              <a:gd name="connsiteY0" fmla="*/ 6957391 h 6957391"/>
              <a:gd name="connsiteX1" fmla="*/ 1068029 w 10912364"/>
              <a:gd name="connsiteY1" fmla="*/ 0 h 6957391"/>
              <a:gd name="connsiteX2" fmla="*/ 10912364 w 10912364"/>
              <a:gd name="connsiteY2" fmla="*/ 0 h 6957391"/>
              <a:gd name="connsiteX3" fmla="*/ 9844335 w 10912364"/>
              <a:gd name="connsiteY3" fmla="*/ 6957391 h 6957391"/>
              <a:gd name="connsiteX4" fmla="*/ 0 w 10912364"/>
              <a:gd name="connsiteY4" fmla="*/ 6957391 h 6957391"/>
              <a:gd name="connsiteX0" fmla="*/ 0 w 10912364"/>
              <a:gd name="connsiteY0" fmla="*/ 6957391 h 6957391"/>
              <a:gd name="connsiteX1" fmla="*/ 1068029 w 10912364"/>
              <a:gd name="connsiteY1" fmla="*/ 0 h 6957391"/>
              <a:gd name="connsiteX2" fmla="*/ 10912364 w 10912364"/>
              <a:gd name="connsiteY2" fmla="*/ 0 h 6957391"/>
              <a:gd name="connsiteX3" fmla="*/ 9420266 w 10912364"/>
              <a:gd name="connsiteY3" fmla="*/ 6930887 h 6957391"/>
              <a:gd name="connsiteX4" fmla="*/ 0 w 10912364"/>
              <a:gd name="connsiteY4" fmla="*/ 6957391 h 6957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12364" h="6957391">
                <a:moveTo>
                  <a:pt x="0" y="6957391"/>
                </a:moveTo>
                <a:lnTo>
                  <a:pt x="1068029" y="0"/>
                </a:lnTo>
                <a:lnTo>
                  <a:pt x="10912364" y="0"/>
                </a:lnTo>
                <a:lnTo>
                  <a:pt x="9420266" y="6930887"/>
                </a:lnTo>
                <a:lnTo>
                  <a:pt x="0" y="695739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" name="평행 사변형 1"/>
          <p:cNvSpPr/>
          <p:nvPr/>
        </p:nvSpPr>
        <p:spPr>
          <a:xfrm>
            <a:off x="-199696" y="-13253"/>
            <a:ext cx="10244844" cy="6970644"/>
          </a:xfrm>
          <a:custGeom>
            <a:avLst/>
            <a:gdLst>
              <a:gd name="connsiteX0" fmla="*/ 0 w 11437539"/>
              <a:gd name="connsiteY0" fmla="*/ 6957391 h 6957391"/>
              <a:gd name="connsiteX1" fmla="*/ 1068029 w 11437539"/>
              <a:gd name="connsiteY1" fmla="*/ 0 h 6957391"/>
              <a:gd name="connsiteX2" fmla="*/ 11437539 w 11437539"/>
              <a:gd name="connsiteY2" fmla="*/ 0 h 6957391"/>
              <a:gd name="connsiteX3" fmla="*/ 10369510 w 11437539"/>
              <a:gd name="connsiteY3" fmla="*/ 6957391 h 6957391"/>
              <a:gd name="connsiteX4" fmla="*/ 0 w 11437539"/>
              <a:gd name="connsiteY4" fmla="*/ 6957391 h 6957391"/>
              <a:gd name="connsiteX0" fmla="*/ 0 w 10576148"/>
              <a:gd name="connsiteY0" fmla="*/ 6957391 h 6957391"/>
              <a:gd name="connsiteX1" fmla="*/ 206638 w 10576148"/>
              <a:gd name="connsiteY1" fmla="*/ 0 h 6957391"/>
              <a:gd name="connsiteX2" fmla="*/ 10576148 w 10576148"/>
              <a:gd name="connsiteY2" fmla="*/ 0 h 6957391"/>
              <a:gd name="connsiteX3" fmla="*/ 9508119 w 10576148"/>
              <a:gd name="connsiteY3" fmla="*/ 6957391 h 6957391"/>
              <a:gd name="connsiteX4" fmla="*/ 0 w 10576148"/>
              <a:gd name="connsiteY4" fmla="*/ 6957391 h 6957391"/>
              <a:gd name="connsiteX0" fmla="*/ 0 w 10900453"/>
              <a:gd name="connsiteY0" fmla="*/ 6970644 h 6970644"/>
              <a:gd name="connsiteX1" fmla="*/ 206638 w 10900453"/>
              <a:gd name="connsiteY1" fmla="*/ 13253 h 6970644"/>
              <a:gd name="connsiteX2" fmla="*/ 10900453 w 10900453"/>
              <a:gd name="connsiteY2" fmla="*/ 0 h 6970644"/>
              <a:gd name="connsiteX3" fmla="*/ 9508119 w 10900453"/>
              <a:gd name="connsiteY3" fmla="*/ 6970644 h 6970644"/>
              <a:gd name="connsiteX4" fmla="*/ 0 w 10900453"/>
              <a:gd name="connsiteY4" fmla="*/ 6970644 h 6970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00453" h="6970644">
                <a:moveTo>
                  <a:pt x="0" y="6970644"/>
                </a:moveTo>
                <a:lnTo>
                  <a:pt x="206638" y="13253"/>
                </a:lnTo>
                <a:lnTo>
                  <a:pt x="10900453" y="0"/>
                </a:lnTo>
                <a:lnTo>
                  <a:pt x="9508119" y="6970644"/>
                </a:lnTo>
                <a:lnTo>
                  <a:pt x="0" y="6970644"/>
                </a:lnTo>
                <a:close/>
              </a:path>
            </a:pathLst>
          </a:cu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612645" y="3105835"/>
            <a:ext cx="2419252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3600">
                <a:ln>
                  <a:solidFill>
                    <a:schemeClr val="tx1">
                      <a:alpha val="20000"/>
                    </a:schemeClr>
                  </a:solidFill>
                </a:ln>
                <a:latin typeface="08서울남산체 M" panose="02020603020101020101" pitchFamily="18" charset="-127"/>
                <a:ea typeface="08서울남산체 M" panose="02020603020101020101" pitchFamily="18" charset="-127"/>
              </a:defRPr>
            </a:lvl1pPr>
          </a:lstStyle>
          <a:p>
            <a:r>
              <a:rPr lang="ko-KR" altLang="en-US" sz="3400" dirty="0">
                <a:ln>
                  <a:solidFill>
                    <a:schemeClr val="bg1">
                      <a:alpha val="5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감사합니다</a:t>
            </a:r>
            <a:r>
              <a:rPr lang="en-US" altLang="ko-KR" sz="3400" dirty="0">
                <a:ln>
                  <a:solidFill>
                    <a:schemeClr val="bg1">
                      <a:alpha val="5500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</a:t>
            </a:r>
            <a:endParaRPr lang="ko-KR" altLang="en-US" sz="3400" dirty="0">
              <a:ln>
                <a:solidFill>
                  <a:schemeClr val="bg1">
                    <a:alpha val="5500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39998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roup 12"/>
          <p:cNvSpPr/>
          <p:nvPr>
            <p:custDataLst>
              <p:tags r:id="rId2"/>
            </p:custDataLst>
          </p:nvPr>
        </p:nvSpPr>
        <p:spPr>
          <a:xfrm>
            <a:off x="5902336" y="2649973"/>
            <a:ext cx="6289664" cy="152125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prstClr val="black">
                  <a:lumMod val="50000"/>
                  <a:lumOff val="50000"/>
                </a:prstClr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2" name="Group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318107" y="3087629"/>
            <a:ext cx="846386" cy="758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9pPr>
          </a:lstStyle>
          <a:p>
            <a:r>
              <a:rPr lang="en-US" altLang="zh-CN" sz="2275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MENU</a:t>
            </a:r>
            <a:endParaRPr lang="zh-CN" altLang="en-US" sz="2275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  <a:p>
            <a:pPr eaLnBrk="1" hangingPunct="1"/>
            <a:r>
              <a:rPr lang="en-US" altLang="zh-CN" sz="2655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PART</a:t>
            </a:r>
            <a:endParaRPr lang="zh-CN" altLang="en-US" sz="2655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3" name="Group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336805" y="2663310"/>
            <a:ext cx="1436291" cy="1477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9pPr>
          </a:lstStyle>
          <a:p>
            <a:pPr eaLnBrk="1" hangingPunct="1"/>
            <a:r>
              <a:rPr lang="en-US" altLang="zh-CN" sz="9599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01</a:t>
            </a:r>
            <a:endParaRPr lang="zh-CN" altLang="en-US" sz="9599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6287557" y="2921362"/>
            <a:ext cx="4037399" cy="640560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Arial"/>
                <a:ea typeface="Arial"/>
                <a:cs typeface="Arial"/>
              </a:defRPr>
            </a:lvl1pPr>
          </a:lstStyle>
          <a:p>
            <a:pPr algn="l">
              <a:defRPr/>
            </a:pPr>
            <a:r>
              <a:rPr lang="ko-KR" altLang="en-US" sz="45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개발 개요</a:t>
            </a:r>
            <a:endParaRPr lang="zh-CN" altLang="en-US" sz="4500" kern="0" dirty="0">
              <a:solidFill>
                <a:schemeClr val="bg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占位符 6"/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6287558" y="3616358"/>
            <a:ext cx="4037399" cy="341632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개발 배경 및 목표 설정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42993726"/>
      </p:ext>
    </p:extLst>
  </p:cSld>
  <p:clrMapOvr>
    <a:masterClrMapping/>
  </p:clrMapOvr>
  <p:transition spd="slow" advTm="0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roup 12">
            <a:extLst>
              <a:ext uri="{FF2B5EF4-FFF2-40B4-BE49-F238E27FC236}">
                <a16:creationId xmlns:a16="http://schemas.microsoft.com/office/drawing/2014/main" id="{843A2359-7C85-4D9D-81EF-7F346C4ACBFB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74854" y="1442523"/>
            <a:ext cx="5693285" cy="70959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srgbClr val="EFEFF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직각 삼각형 25">
            <a:extLst>
              <a:ext uri="{FF2B5EF4-FFF2-40B4-BE49-F238E27FC236}">
                <a16:creationId xmlns:a16="http://schemas.microsoft.com/office/drawing/2014/main" id="{E38FA561-B2DF-45A5-A4A3-64C98AE2D44C}"/>
              </a:ext>
            </a:extLst>
          </p:cNvPr>
          <p:cNvSpPr/>
          <p:nvPr/>
        </p:nvSpPr>
        <p:spPr>
          <a:xfrm flipH="1">
            <a:off x="5251965" y="1441498"/>
            <a:ext cx="616179" cy="697170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7" name="직각 삼각형 26">
            <a:extLst>
              <a:ext uri="{FF2B5EF4-FFF2-40B4-BE49-F238E27FC236}">
                <a16:creationId xmlns:a16="http://schemas.microsoft.com/office/drawing/2014/main" id="{AC5AB518-5B6D-4655-B67B-C38A5D490881}"/>
              </a:ext>
            </a:extLst>
          </p:cNvPr>
          <p:cNvSpPr/>
          <p:nvPr/>
        </p:nvSpPr>
        <p:spPr>
          <a:xfrm flipH="1">
            <a:off x="5599461" y="1442010"/>
            <a:ext cx="268684" cy="709591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-4911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6E13E0C3-6E36-4590-A5B6-E150B3F62260}"/>
              </a:ext>
            </a:extLst>
          </p:cNvPr>
          <p:cNvGrpSpPr/>
          <p:nvPr/>
        </p:nvGrpSpPr>
        <p:grpSpPr>
          <a:xfrm>
            <a:off x="404099" y="83182"/>
            <a:ext cx="2363407" cy="769441"/>
            <a:chOff x="413335" y="191242"/>
            <a:chExt cx="2363407" cy="769441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D63675D-8A04-4704-B843-CB126DE3DF79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</a:t>
              </a:r>
              <a:endParaRPr lang="ko-KR" altLang="en-US" sz="4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53EB895-3904-4C41-8D02-810F0A0210A4}"/>
                </a:ext>
              </a:extLst>
            </p:cNvPr>
            <p:cNvSpPr txBox="1"/>
            <p:nvPr/>
          </p:nvSpPr>
          <p:spPr>
            <a:xfrm>
              <a:off x="839993" y="252798"/>
              <a:ext cx="19367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 개요</a:t>
              </a:r>
            </a:p>
          </p:txBody>
        </p:sp>
      </p:grpSp>
      <p:sp>
        <p:nvSpPr>
          <p:cNvPr id="25" name="文本占位符 6">
            <a:extLst>
              <a:ext uri="{FF2B5EF4-FFF2-40B4-BE49-F238E27FC236}">
                <a16:creationId xmlns:a16="http://schemas.microsoft.com/office/drawing/2014/main" id="{405ED6DC-5FCB-467B-A1E1-0A4979B49CC5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72652" y="1632148"/>
            <a:ext cx="5002044" cy="341632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특정 사투리를 쓰는 사람에게 편견이 있다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B5D248B4-C51B-47C0-A163-8D798B777C5C}"/>
              </a:ext>
            </a:extLst>
          </p:cNvPr>
          <p:cNvGrpSpPr/>
          <p:nvPr/>
        </p:nvGrpSpPr>
        <p:grpSpPr>
          <a:xfrm>
            <a:off x="1200813" y="3429000"/>
            <a:ext cx="10159999" cy="1304425"/>
            <a:chOff x="1254079" y="3429000"/>
            <a:chExt cx="10159999" cy="1304425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EA5BA75F-3F04-4B9B-937D-B29EF25ADA50}"/>
                </a:ext>
              </a:extLst>
            </p:cNvPr>
            <p:cNvGrpSpPr/>
            <p:nvPr/>
          </p:nvGrpSpPr>
          <p:grpSpPr>
            <a:xfrm>
              <a:off x="1254079" y="3429000"/>
              <a:ext cx="10159999" cy="940904"/>
              <a:chOff x="1422400" y="3429000"/>
              <a:chExt cx="10159999" cy="940904"/>
            </a:xfrm>
          </p:grpSpPr>
          <p:sp>
            <p:nvSpPr>
              <p:cNvPr id="19" name="직사각형 18">
                <a:extLst>
                  <a:ext uri="{FF2B5EF4-FFF2-40B4-BE49-F238E27FC236}">
                    <a16:creationId xmlns:a16="http://schemas.microsoft.com/office/drawing/2014/main" id="{8ACB8950-6FA2-4841-B8DB-CE7B11D838AA}"/>
                  </a:ext>
                </a:extLst>
              </p:cNvPr>
              <p:cNvSpPr/>
              <p:nvPr/>
            </p:nvSpPr>
            <p:spPr>
              <a:xfrm>
                <a:off x="1422400" y="3429000"/>
                <a:ext cx="2743200" cy="940904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>
                    <a:latin typeface="나눔바른고딕" panose="020B0600000101010101" charset="-127"/>
                    <a:ea typeface="나눔바른고딕" panose="020B0600000101010101" charset="-127"/>
                  </a:rPr>
                  <a:t>그렇다 </a:t>
                </a:r>
                <a:r>
                  <a:rPr lang="en-US" altLang="ko-KR" sz="2400" dirty="0">
                    <a:latin typeface="나눔바른고딕" panose="020B0600000101010101" charset="-127"/>
                    <a:ea typeface="나눔바른고딕" panose="020B0600000101010101" charset="-127"/>
                  </a:rPr>
                  <a:t>27.2%</a:t>
                </a:r>
                <a:endParaRPr lang="ko-KR" altLang="en-US" sz="24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6" name="직사각형 45">
                <a:extLst>
                  <a:ext uri="{FF2B5EF4-FFF2-40B4-BE49-F238E27FC236}">
                    <a16:creationId xmlns:a16="http://schemas.microsoft.com/office/drawing/2014/main" id="{32CF44EF-DBFE-4840-8C36-9B9E3A09D533}"/>
                  </a:ext>
                </a:extLst>
              </p:cNvPr>
              <p:cNvSpPr/>
              <p:nvPr/>
            </p:nvSpPr>
            <p:spPr>
              <a:xfrm>
                <a:off x="4156363" y="3429000"/>
                <a:ext cx="3352800" cy="94090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>
                    <a:latin typeface="나눔바른고딕" panose="020B0600000101010101" charset="-127"/>
                    <a:ea typeface="나눔바른고딕" panose="020B0600000101010101" charset="-127"/>
                  </a:rPr>
                  <a:t>보통이다 </a:t>
                </a:r>
                <a:r>
                  <a:rPr lang="en-US" altLang="ko-KR" sz="2400" dirty="0">
                    <a:latin typeface="나눔바른고딕" panose="020B0600000101010101" charset="-127"/>
                    <a:ea typeface="나눔바른고딕" panose="020B0600000101010101" charset="-127"/>
                  </a:rPr>
                  <a:t>32.1%</a:t>
                </a:r>
                <a:endParaRPr lang="ko-KR" altLang="en-US" sz="24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  <p:sp>
            <p:nvSpPr>
              <p:cNvPr id="47" name="직사각형 46">
                <a:extLst>
                  <a:ext uri="{FF2B5EF4-FFF2-40B4-BE49-F238E27FC236}">
                    <a16:creationId xmlns:a16="http://schemas.microsoft.com/office/drawing/2014/main" id="{66B33502-FA32-41CB-B3EC-90D70A1FE50E}"/>
                  </a:ext>
                </a:extLst>
              </p:cNvPr>
              <p:cNvSpPr/>
              <p:nvPr/>
            </p:nvSpPr>
            <p:spPr>
              <a:xfrm>
                <a:off x="7509162" y="3429000"/>
                <a:ext cx="4073237" cy="940904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>
                    <a:latin typeface="나눔바른고딕" panose="020B0600000101010101" charset="-127"/>
                    <a:ea typeface="나눔바른고딕" panose="020B0600000101010101" charset="-127"/>
                  </a:rPr>
                  <a:t>그렇지 않다 </a:t>
                </a:r>
                <a:r>
                  <a:rPr lang="en-US" altLang="ko-KR" sz="2400" dirty="0">
                    <a:latin typeface="나눔바른고딕" panose="020B0600000101010101" charset="-127"/>
                    <a:ea typeface="나눔바른고딕" panose="020B0600000101010101" charset="-127"/>
                  </a:rPr>
                  <a:t>40.7</a:t>
                </a:r>
                <a:endParaRPr lang="ko-KR" altLang="en-US" sz="2400" dirty="0">
                  <a:latin typeface="나눔바른고딕" panose="020B0600000101010101" charset="-127"/>
                  <a:ea typeface="나눔바른고딕" panose="020B0600000101010101" charset="-127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E5EA6C0-3E89-4176-BDA7-CA34512C0D03}"/>
                </a:ext>
              </a:extLst>
            </p:cNvPr>
            <p:cNvSpPr txBox="1"/>
            <p:nvPr/>
          </p:nvSpPr>
          <p:spPr>
            <a:xfrm>
              <a:off x="10134561" y="4425648"/>
              <a:ext cx="12795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/>
              <a:r>
                <a:rPr lang="ko-KR" altLang="en-US" sz="1400" b="1" dirty="0">
                  <a:latin typeface="나눔바른고딕" panose="020B0600000101010101" charset="-127"/>
                  <a:ea typeface="나눔바른고딕" panose="020B0600000101010101" charset="-127"/>
                </a:rPr>
                <a:t>출처 </a:t>
              </a:r>
              <a:r>
                <a:rPr lang="en-US" altLang="ko-KR" sz="1400" b="1" dirty="0">
                  <a:latin typeface="나눔바른고딕" panose="020B0600000101010101" charset="-127"/>
                  <a:ea typeface="나눔바른고딕" panose="020B0600000101010101" charset="-127"/>
                </a:rPr>
                <a:t>: </a:t>
              </a:r>
              <a:r>
                <a:rPr lang="ko-KR" altLang="en-US" sz="1400" b="1" dirty="0" err="1">
                  <a:latin typeface="나눔바른고딕" panose="020B0600000101010101" charset="-127"/>
                  <a:ea typeface="나눔바른고딕" panose="020B0600000101010101" charset="-127"/>
                </a:rPr>
                <a:t>엠브레인</a:t>
              </a:r>
              <a:endParaRPr lang="ko-KR" altLang="en-US" sz="1400" b="1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6069904-85B6-45CB-A468-BBDF5E755CE9}"/>
                </a:ext>
              </a:extLst>
            </p:cNvPr>
            <p:cNvSpPr txBox="1"/>
            <p:nvPr/>
          </p:nvSpPr>
          <p:spPr>
            <a:xfrm>
              <a:off x="1269848" y="4425648"/>
              <a:ext cx="18565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400" b="1" dirty="0">
                  <a:latin typeface="나눔바른고딕" panose="020B0600000101010101" charset="-127"/>
                  <a:ea typeface="나눔바른고딕" panose="020B0600000101010101" charset="-127"/>
                </a:rPr>
                <a:t>성인남녀 </a:t>
              </a:r>
              <a:r>
                <a:rPr lang="en-US" altLang="ko-KR" sz="1400" b="1" dirty="0">
                  <a:latin typeface="나눔바른고딕" panose="020B0600000101010101" charset="-127"/>
                  <a:ea typeface="나눔바른고딕" panose="020B0600000101010101" charset="-127"/>
                </a:rPr>
                <a:t>1,000</a:t>
              </a:r>
              <a:r>
                <a:rPr lang="ko-KR" altLang="en-US" sz="1400" b="1" dirty="0">
                  <a:latin typeface="나눔바른고딕" panose="020B0600000101010101" charset="-127"/>
                  <a:ea typeface="나눔바른고딕" panose="020B0600000101010101" charset="-127"/>
                </a:rPr>
                <a:t>명 조사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2624744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id="{46F252FC-3753-47AD-B33C-7DCF8F1A16CA}"/>
              </a:ext>
            </a:extLst>
          </p:cNvPr>
          <p:cNvSpPr/>
          <p:nvPr/>
        </p:nvSpPr>
        <p:spPr>
          <a:xfrm>
            <a:off x="1284607" y="2443137"/>
            <a:ext cx="9476029" cy="586439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0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-4911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aphicFrame>
        <p:nvGraphicFramePr>
          <p:cNvPr id="10" name="차트 9">
            <a:extLst>
              <a:ext uri="{FF2B5EF4-FFF2-40B4-BE49-F238E27FC236}">
                <a16:creationId xmlns:a16="http://schemas.microsoft.com/office/drawing/2014/main" id="{CA2E609E-381E-406E-AD19-3614784087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2935682"/>
              </p:ext>
            </p:extLst>
          </p:nvPr>
        </p:nvGraphicFramePr>
        <p:xfrm>
          <a:off x="-484616" y="3429166"/>
          <a:ext cx="4115148" cy="2743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ECE46218-2574-4F55-99C8-DA09F57D3212}"/>
              </a:ext>
            </a:extLst>
          </p:cNvPr>
          <p:cNvSpPr txBox="1"/>
          <p:nvPr/>
        </p:nvSpPr>
        <p:spPr>
          <a:xfrm>
            <a:off x="9981301" y="6290478"/>
            <a:ext cx="12795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바른고딕" panose="020B0600000101010101" charset="-127"/>
                <a:ea typeface="나눔바른고딕" panose="020B0600000101010101" charset="-127"/>
              </a:rPr>
              <a:t>출처 </a:t>
            </a:r>
            <a:r>
              <a:rPr lang="en-US" altLang="ko-KR" sz="1400" b="1" dirty="0">
                <a:latin typeface="나눔바른고딕" panose="020B0600000101010101" charset="-127"/>
                <a:ea typeface="나눔바른고딕" panose="020B0600000101010101" charset="-127"/>
              </a:rPr>
              <a:t>: </a:t>
            </a:r>
            <a:r>
              <a:rPr lang="ko-KR" altLang="en-US" sz="1400" b="1" dirty="0" err="1">
                <a:latin typeface="나눔바른고딕" panose="020B0600000101010101" charset="-127"/>
                <a:ea typeface="나눔바른고딕" panose="020B0600000101010101" charset="-127"/>
              </a:rPr>
              <a:t>엠브레인</a:t>
            </a:r>
            <a:endParaRPr lang="ko-KR" altLang="en-US" sz="1400" b="1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A0510D2-2EB3-4992-AB24-BA69EE4FBC9A}"/>
              </a:ext>
            </a:extLst>
          </p:cNvPr>
          <p:cNvGrpSpPr/>
          <p:nvPr/>
        </p:nvGrpSpPr>
        <p:grpSpPr>
          <a:xfrm>
            <a:off x="1438571" y="2637741"/>
            <a:ext cx="1139364" cy="238488"/>
            <a:chOff x="2291704" y="2285874"/>
            <a:chExt cx="943513" cy="238488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F3CC4849-73DD-49DE-9D4A-6F3C7722B097}"/>
                </a:ext>
              </a:extLst>
            </p:cNvPr>
            <p:cNvSpPr/>
            <p:nvPr/>
          </p:nvSpPr>
          <p:spPr>
            <a:xfrm>
              <a:off x="2450433" y="2295110"/>
              <a:ext cx="784784" cy="22925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긍정적</a:t>
              </a: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7F69D127-2F43-4252-9003-CA59309A88A5}"/>
                </a:ext>
              </a:extLst>
            </p:cNvPr>
            <p:cNvSpPr/>
            <p:nvPr/>
          </p:nvSpPr>
          <p:spPr>
            <a:xfrm>
              <a:off x="2291704" y="2285874"/>
              <a:ext cx="161592" cy="22598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F7A24126-5E60-40FC-9882-31F488BA6DB6}"/>
              </a:ext>
            </a:extLst>
          </p:cNvPr>
          <p:cNvGrpSpPr/>
          <p:nvPr/>
        </p:nvGrpSpPr>
        <p:grpSpPr>
          <a:xfrm>
            <a:off x="2682273" y="2646977"/>
            <a:ext cx="3594927" cy="247672"/>
            <a:chOff x="2291704" y="2285874"/>
            <a:chExt cx="825657" cy="247672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9E6C4B1F-19C1-4132-BD23-0DBA3509310F}"/>
                </a:ext>
              </a:extLst>
            </p:cNvPr>
            <p:cNvSpPr/>
            <p:nvPr/>
          </p:nvSpPr>
          <p:spPr>
            <a:xfrm>
              <a:off x="2332577" y="2304294"/>
              <a:ext cx="784784" cy="22925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어느 지역 </a:t>
              </a:r>
              <a:r>
                <a:rPr lang="ko-KR" altLang="en-US" sz="20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사투리냐에</a:t>
              </a:r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 따라 다름</a:t>
              </a: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4E13114E-E03E-4952-A85F-E8946C5CDDDE}"/>
                </a:ext>
              </a:extLst>
            </p:cNvPr>
            <p:cNvSpPr/>
            <p:nvPr/>
          </p:nvSpPr>
          <p:spPr>
            <a:xfrm>
              <a:off x="2291704" y="2285874"/>
              <a:ext cx="38879" cy="22598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B36A3662-DF24-47B2-A220-CD7660551756}"/>
              </a:ext>
            </a:extLst>
          </p:cNvPr>
          <p:cNvGrpSpPr/>
          <p:nvPr/>
        </p:nvGrpSpPr>
        <p:grpSpPr>
          <a:xfrm>
            <a:off x="6388055" y="2629993"/>
            <a:ext cx="1243703" cy="238488"/>
            <a:chOff x="2291704" y="2285874"/>
            <a:chExt cx="943513" cy="238488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1AC61927-EF5E-4E07-B8DF-CE26F4FE3EF2}"/>
                </a:ext>
              </a:extLst>
            </p:cNvPr>
            <p:cNvSpPr/>
            <p:nvPr/>
          </p:nvSpPr>
          <p:spPr>
            <a:xfrm>
              <a:off x="2450433" y="2295110"/>
              <a:ext cx="784784" cy="22925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부정적</a:t>
              </a: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10566837-908B-4FFD-8E13-C08A72D853BE}"/>
                </a:ext>
              </a:extLst>
            </p:cNvPr>
            <p:cNvSpPr/>
            <p:nvPr/>
          </p:nvSpPr>
          <p:spPr>
            <a:xfrm>
              <a:off x="2291704" y="2285874"/>
              <a:ext cx="161592" cy="22598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D3D4C8FE-1E36-427D-90A5-E40C4C0FD30B}"/>
              </a:ext>
            </a:extLst>
          </p:cNvPr>
          <p:cNvGrpSpPr/>
          <p:nvPr/>
        </p:nvGrpSpPr>
        <p:grpSpPr>
          <a:xfrm>
            <a:off x="7631758" y="2604653"/>
            <a:ext cx="3629060" cy="294128"/>
            <a:chOff x="2291704" y="2257053"/>
            <a:chExt cx="844224" cy="294128"/>
          </a:xfrm>
        </p:grpSpPr>
        <p:sp>
          <p:nvSpPr>
            <p:cNvPr id="41" name="직사각형 40">
              <a:extLst>
                <a:ext uri="{FF2B5EF4-FFF2-40B4-BE49-F238E27FC236}">
                  <a16:creationId xmlns:a16="http://schemas.microsoft.com/office/drawing/2014/main" id="{90073640-3493-4A4C-9CC3-20044E6C3203}"/>
                </a:ext>
              </a:extLst>
            </p:cNvPr>
            <p:cNvSpPr/>
            <p:nvPr/>
          </p:nvSpPr>
          <p:spPr>
            <a:xfrm>
              <a:off x="2356625" y="2257053"/>
              <a:ext cx="779303" cy="2941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나눔바른고딕" panose="020B0600000101010101" charset="-127"/>
                  <a:ea typeface="나눔바른고딕" panose="020B0600000101010101" charset="-127"/>
                </a:rPr>
                <a:t>별다른 영향을 주지 않음</a:t>
              </a: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4DDAADBF-0389-4137-AA02-713B3F4610F9}"/>
                </a:ext>
              </a:extLst>
            </p:cNvPr>
            <p:cNvSpPr/>
            <p:nvPr/>
          </p:nvSpPr>
          <p:spPr>
            <a:xfrm>
              <a:off x="2291704" y="2285874"/>
              <a:ext cx="46233" cy="225986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000" dirty="0">
                <a:latin typeface="나눔바른고딕" panose="020B0600000101010101" charset="-127"/>
                <a:ea typeface="나눔바른고딕" panose="020B0600000101010101" charset="-127"/>
              </a:endParaRPr>
            </a:p>
          </p:txBody>
        </p:sp>
      </p:grpSp>
      <p:graphicFrame>
        <p:nvGraphicFramePr>
          <p:cNvPr id="43" name="차트 42">
            <a:extLst>
              <a:ext uri="{FF2B5EF4-FFF2-40B4-BE49-F238E27FC236}">
                <a16:creationId xmlns:a16="http://schemas.microsoft.com/office/drawing/2014/main" id="{F5228B84-CA50-4DFE-9A56-58524C62D6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21801793"/>
              </p:ext>
            </p:extLst>
          </p:nvPr>
        </p:nvGraphicFramePr>
        <p:xfrm>
          <a:off x="2003876" y="3490317"/>
          <a:ext cx="4572751" cy="3048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44" name="차트 43">
            <a:extLst>
              <a:ext uri="{FF2B5EF4-FFF2-40B4-BE49-F238E27FC236}">
                <a16:creationId xmlns:a16="http://schemas.microsoft.com/office/drawing/2014/main" id="{7F950625-AB70-4215-B7BF-95A5F0D1C4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5152373"/>
              </p:ext>
            </p:extLst>
          </p:nvPr>
        </p:nvGraphicFramePr>
        <p:xfrm>
          <a:off x="4949970" y="3427681"/>
          <a:ext cx="4151189" cy="27674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45" name="차트 44">
            <a:extLst>
              <a:ext uri="{FF2B5EF4-FFF2-40B4-BE49-F238E27FC236}">
                <a16:creationId xmlns:a16="http://schemas.microsoft.com/office/drawing/2014/main" id="{43C22B5F-91CC-4D13-AF47-3C96A35C368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3060553"/>
              </p:ext>
            </p:extLst>
          </p:nvPr>
        </p:nvGraphicFramePr>
        <p:xfrm>
          <a:off x="7715062" y="3427681"/>
          <a:ext cx="4151189" cy="27674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54" name="직각 삼각형 53">
            <a:extLst>
              <a:ext uri="{FF2B5EF4-FFF2-40B4-BE49-F238E27FC236}">
                <a16:creationId xmlns:a16="http://schemas.microsoft.com/office/drawing/2014/main" id="{397B39CB-1FE6-4BE6-8DFC-29DEA4FE326C}"/>
              </a:ext>
            </a:extLst>
          </p:cNvPr>
          <p:cNvSpPr/>
          <p:nvPr/>
        </p:nvSpPr>
        <p:spPr>
          <a:xfrm flipH="1">
            <a:off x="4708757" y="1504099"/>
            <a:ext cx="259472" cy="632979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05E1F4C-7633-412E-8527-68D0140D8D2E}"/>
              </a:ext>
            </a:extLst>
          </p:cNvPr>
          <p:cNvSpPr txBox="1"/>
          <p:nvPr/>
        </p:nvSpPr>
        <p:spPr>
          <a:xfrm>
            <a:off x="272652" y="6290478"/>
            <a:ext cx="18565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바른고딕" panose="020B0600000101010101" charset="-127"/>
                <a:ea typeface="나눔바른고딕" panose="020B0600000101010101" charset="-127"/>
              </a:rPr>
              <a:t>성인남녀 </a:t>
            </a:r>
            <a:r>
              <a:rPr lang="en-US" altLang="ko-KR" sz="1400" b="1" dirty="0">
                <a:latin typeface="나눔바른고딕" panose="020B0600000101010101" charset="-127"/>
                <a:ea typeface="나눔바른고딕" panose="020B0600000101010101" charset="-127"/>
              </a:rPr>
              <a:t>1,000</a:t>
            </a:r>
            <a:r>
              <a:rPr lang="ko-KR" altLang="en-US" sz="1400" b="1" dirty="0">
                <a:latin typeface="나눔바른고딕" panose="020B0600000101010101" charset="-127"/>
                <a:ea typeface="나눔바른고딕" panose="020B0600000101010101" charset="-127"/>
              </a:rPr>
              <a:t>명 조사</a:t>
            </a:r>
          </a:p>
        </p:txBody>
      </p:sp>
      <p:sp>
        <p:nvSpPr>
          <p:cNvPr id="32" name="Group 12">
            <a:extLst>
              <a:ext uri="{FF2B5EF4-FFF2-40B4-BE49-F238E27FC236}">
                <a16:creationId xmlns:a16="http://schemas.microsoft.com/office/drawing/2014/main" id="{839BB093-4615-4F25-BEC4-19406B4A07EF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74854" y="1442523"/>
            <a:ext cx="5693285" cy="70959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srgbClr val="EFEFF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직각 삼각형 32">
            <a:extLst>
              <a:ext uri="{FF2B5EF4-FFF2-40B4-BE49-F238E27FC236}">
                <a16:creationId xmlns:a16="http://schemas.microsoft.com/office/drawing/2014/main" id="{EC70615D-AF0A-4A8F-9142-AFDE3AA74493}"/>
              </a:ext>
            </a:extLst>
          </p:cNvPr>
          <p:cNvSpPr/>
          <p:nvPr/>
        </p:nvSpPr>
        <p:spPr>
          <a:xfrm flipH="1">
            <a:off x="5251965" y="1441498"/>
            <a:ext cx="616179" cy="697170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6" name="직각 삼각형 45">
            <a:extLst>
              <a:ext uri="{FF2B5EF4-FFF2-40B4-BE49-F238E27FC236}">
                <a16:creationId xmlns:a16="http://schemas.microsoft.com/office/drawing/2014/main" id="{FAB7DD2A-DCD8-4721-950A-EB2A696761EC}"/>
              </a:ext>
            </a:extLst>
          </p:cNvPr>
          <p:cNvSpPr/>
          <p:nvPr/>
        </p:nvSpPr>
        <p:spPr>
          <a:xfrm flipH="1">
            <a:off x="5599461" y="1442010"/>
            <a:ext cx="268684" cy="709591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7" name="文本占位符 6">
            <a:extLst>
              <a:ext uri="{FF2B5EF4-FFF2-40B4-BE49-F238E27FC236}">
                <a16:creationId xmlns:a16="http://schemas.microsoft.com/office/drawing/2014/main" id="{AFC317B3-572B-45E5-BF22-3610C099C8DF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272652" y="1632148"/>
            <a:ext cx="5002044" cy="341632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사투리 사용에 미치는 영향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40FA1072-B76A-46FE-ADC7-CF2F8CE6B254}"/>
              </a:ext>
            </a:extLst>
          </p:cNvPr>
          <p:cNvGrpSpPr/>
          <p:nvPr/>
        </p:nvGrpSpPr>
        <p:grpSpPr>
          <a:xfrm>
            <a:off x="404099" y="83182"/>
            <a:ext cx="2363407" cy="769441"/>
            <a:chOff x="413335" y="191242"/>
            <a:chExt cx="2363407" cy="769441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928C14EA-966E-40B1-A21A-9920A15F9E84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</a:t>
              </a:r>
              <a:endParaRPr lang="ko-KR" altLang="en-US" sz="4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480FA0CA-CAF8-4381-8C38-E11E0972BA12}"/>
                </a:ext>
              </a:extLst>
            </p:cNvPr>
            <p:cNvSpPr txBox="1"/>
            <p:nvPr/>
          </p:nvSpPr>
          <p:spPr>
            <a:xfrm>
              <a:off x="839993" y="252798"/>
              <a:ext cx="19367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 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4145611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CA54E30-00AC-4EE0-9724-ACF8525E9A36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8463421" y="2980327"/>
            <a:ext cx="117161" cy="183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94B43AEB-DF2D-406D-81C1-CF00246578EB}"/>
              </a:ext>
            </a:extLst>
          </p:cNvPr>
          <p:cNvCxnSpPr/>
          <p:nvPr/>
        </p:nvCxnSpPr>
        <p:spPr>
          <a:xfrm>
            <a:off x="3722255" y="3089917"/>
            <a:ext cx="0" cy="2167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3B9F01C-E833-45D3-BB98-2373468F15AF}"/>
              </a:ext>
            </a:extLst>
          </p:cNvPr>
          <p:cNvCxnSpPr>
            <a:cxnSpLocks/>
          </p:cNvCxnSpPr>
          <p:nvPr/>
        </p:nvCxnSpPr>
        <p:spPr>
          <a:xfrm>
            <a:off x="4657588" y="3127922"/>
            <a:ext cx="0" cy="3611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0" y="-4911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2" name="Group 12">
            <a:extLst>
              <a:ext uri="{FF2B5EF4-FFF2-40B4-BE49-F238E27FC236}">
                <a16:creationId xmlns:a16="http://schemas.microsoft.com/office/drawing/2014/main" id="{27942070-69CE-444E-9E46-D8B81FFCFDB3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259373" y="1504099"/>
            <a:ext cx="4708858" cy="586439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2400" kern="0" dirty="0">
              <a:solidFill>
                <a:srgbClr val="EFEFF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직각 삼각형 52">
            <a:extLst>
              <a:ext uri="{FF2B5EF4-FFF2-40B4-BE49-F238E27FC236}">
                <a16:creationId xmlns:a16="http://schemas.microsoft.com/office/drawing/2014/main" id="{33A9FE04-B61A-4D8B-AB49-2DFF62436471}"/>
              </a:ext>
            </a:extLst>
          </p:cNvPr>
          <p:cNvSpPr/>
          <p:nvPr/>
        </p:nvSpPr>
        <p:spPr>
          <a:xfrm flipH="1">
            <a:off x="4352051" y="1503586"/>
            <a:ext cx="616179" cy="586439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4" name="직각 삼각형 53">
            <a:extLst>
              <a:ext uri="{FF2B5EF4-FFF2-40B4-BE49-F238E27FC236}">
                <a16:creationId xmlns:a16="http://schemas.microsoft.com/office/drawing/2014/main" id="{397B39CB-1FE6-4BE6-8DFC-29DEA4FE326C}"/>
              </a:ext>
            </a:extLst>
          </p:cNvPr>
          <p:cNvSpPr/>
          <p:nvPr/>
        </p:nvSpPr>
        <p:spPr>
          <a:xfrm flipH="1">
            <a:off x="4689314" y="1509662"/>
            <a:ext cx="278916" cy="633492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55" name="文本占位符 6">
            <a:extLst>
              <a:ext uri="{FF2B5EF4-FFF2-40B4-BE49-F238E27FC236}">
                <a16:creationId xmlns:a16="http://schemas.microsoft.com/office/drawing/2014/main" id="{66F206E5-5269-427B-B5B3-D33B1BDABC3D}"/>
              </a:ext>
            </a:extLst>
          </p:cNvPr>
          <p:cNvSpPr txBox="1">
            <a:spLocks/>
          </p:cNvSpPr>
          <p:nvPr>
            <p:custDataLst>
              <p:tags r:id="rId2"/>
            </p:custDataLst>
          </p:nvPr>
        </p:nvSpPr>
        <p:spPr>
          <a:xfrm>
            <a:off x="413335" y="1644733"/>
            <a:ext cx="3308920" cy="341632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사투리 사용에 미치는 영향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  <p:graphicFrame>
        <p:nvGraphicFramePr>
          <p:cNvPr id="7" name="차트 6">
            <a:extLst>
              <a:ext uri="{FF2B5EF4-FFF2-40B4-BE49-F238E27FC236}">
                <a16:creationId xmlns:a16="http://schemas.microsoft.com/office/drawing/2014/main" id="{24EE5691-BC7A-4EB3-89B8-49DD0EC0EB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1909821"/>
              </p:ext>
            </p:extLst>
          </p:nvPr>
        </p:nvGraphicFramePr>
        <p:xfrm>
          <a:off x="288051" y="2592298"/>
          <a:ext cx="5775098" cy="3850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9" name="Group 12">
            <a:extLst>
              <a:ext uri="{FF2B5EF4-FFF2-40B4-BE49-F238E27FC236}">
                <a16:creationId xmlns:a16="http://schemas.microsoft.com/office/drawing/2014/main" id="{669D3BEE-80D7-499F-8537-77CD1CEA59D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6100175" y="1504099"/>
            <a:ext cx="4708858" cy="586439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2400" kern="0" dirty="0">
              <a:solidFill>
                <a:srgbClr val="EFEFF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직각 삼각형 19">
            <a:extLst>
              <a:ext uri="{FF2B5EF4-FFF2-40B4-BE49-F238E27FC236}">
                <a16:creationId xmlns:a16="http://schemas.microsoft.com/office/drawing/2014/main" id="{AF5910B0-C987-4C24-B3EB-064DF496A3BB}"/>
              </a:ext>
            </a:extLst>
          </p:cNvPr>
          <p:cNvSpPr/>
          <p:nvPr/>
        </p:nvSpPr>
        <p:spPr>
          <a:xfrm flipH="1">
            <a:off x="10192853" y="1503586"/>
            <a:ext cx="616179" cy="586439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1" name="직각 삼각형 20">
            <a:extLst>
              <a:ext uri="{FF2B5EF4-FFF2-40B4-BE49-F238E27FC236}">
                <a16:creationId xmlns:a16="http://schemas.microsoft.com/office/drawing/2014/main" id="{81AF77EA-385E-47EE-835B-7FA0D12EACED}"/>
              </a:ext>
            </a:extLst>
          </p:cNvPr>
          <p:cNvSpPr/>
          <p:nvPr/>
        </p:nvSpPr>
        <p:spPr>
          <a:xfrm flipH="1">
            <a:off x="10530116" y="1509662"/>
            <a:ext cx="278916" cy="633492"/>
          </a:xfrm>
          <a:prstGeom prst="rt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22" name="文本占位符 6">
            <a:extLst>
              <a:ext uri="{FF2B5EF4-FFF2-40B4-BE49-F238E27FC236}">
                <a16:creationId xmlns:a16="http://schemas.microsoft.com/office/drawing/2014/main" id="{0B0274F0-81BA-448E-88A0-89049CD26B5B}"/>
              </a:ext>
            </a:extLst>
          </p:cNvPr>
          <p:cNvSpPr txBox="1">
            <a:spLocks/>
          </p:cNvSpPr>
          <p:nvPr>
            <p:custDataLst>
              <p:tags r:id="rId4"/>
            </p:custDataLst>
          </p:nvPr>
        </p:nvSpPr>
        <p:spPr>
          <a:xfrm>
            <a:off x="6254137" y="1644733"/>
            <a:ext cx="3481264" cy="341632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사투리의 바람직한 사용 방향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  <p:graphicFrame>
        <p:nvGraphicFramePr>
          <p:cNvPr id="23" name="차트 22">
            <a:extLst>
              <a:ext uri="{FF2B5EF4-FFF2-40B4-BE49-F238E27FC236}">
                <a16:creationId xmlns:a16="http://schemas.microsoft.com/office/drawing/2014/main" id="{2602902A-F9DD-41AF-B3B1-B4451F19A9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86113472"/>
              </p:ext>
            </p:extLst>
          </p:nvPr>
        </p:nvGraphicFramePr>
        <p:xfrm>
          <a:off x="6128853" y="2592298"/>
          <a:ext cx="5775098" cy="38500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944FD73-476E-4BC2-9E3A-F493A0B35DBA}"/>
              </a:ext>
            </a:extLst>
          </p:cNvPr>
          <p:cNvSpPr txBox="1"/>
          <p:nvPr/>
        </p:nvSpPr>
        <p:spPr>
          <a:xfrm>
            <a:off x="6959595" y="2287846"/>
            <a:ext cx="82586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언제 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 algn="ctr"/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어디서나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 algn="ctr"/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 무방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32A60E0-B5C2-4BBD-964D-4400721A2DF0}"/>
              </a:ext>
            </a:extLst>
          </p:cNvPr>
          <p:cNvSpPr txBox="1"/>
          <p:nvPr/>
        </p:nvSpPr>
        <p:spPr>
          <a:xfrm>
            <a:off x="7950299" y="2241663"/>
            <a:ext cx="102624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때와 장소에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 algn="ctr"/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따라 구분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 algn="ctr"/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하여 사용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CD964A1-EB9B-4CB9-90C2-8AAE21DBB2D6}"/>
              </a:ext>
            </a:extLst>
          </p:cNvPr>
          <p:cNvSpPr txBox="1"/>
          <p:nvPr/>
        </p:nvSpPr>
        <p:spPr>
          <a:xfrm>
            <a:off x="9455548" y="2404479"/>
            <a:ext cx="8659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사투리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pPr algn="ctr"/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사용 자제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EB6D87-1673-4E97-A54E-0BFB5245F0A1}"/>
              </a:ext>
            </a:extLst>
          </p:cNvPr>
          <p:cNvSpPr txBox="1"/>
          <p:nvPr/>
        </p:nvSpPr>
        <p:spPr>
          <a:xfrm>
            <a:off x="10401945" y="2592525"/>
            <a:ext cx="10663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별 생각 없다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F8C8F34C-1BFF-43D5-B486-1FBA601A4236}"/>
              </a:ext>
            </a:extLst>
          </p:cNvPr>
          <p:cNvCxnSpPr/>
          <p:nvPr/>
        </p:nvCxnSpPr>
        <p:spPr>
          <a:xfrm>
            <a:off x="7359705" y="2989594"/>
            <a:ext cx="0" cy="11844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F1A555FF-1A55-4E18-944E-C02603CF98FC}"/>
              </a:ext>
            </a:extLst>
          </p:cNvPr>
          <p:cNvCxnSpPr>
            <a:cxnSpLocks/>
            <a:stCxn id="26" idx="2"/>
          </p:cNvCxnSpPr>
          <p:nvPr/>
        </p:nvCxnSpPr>
        <p:spPr>
          <a:xfrm flipH="1">
            <a:off x="9882910" y="2927699"/>
            <a:ext cx="5610" cy="1622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7A1DB216-DB3A-4EF7-A03F-0D96D76518E4}"/>
              </a:ext>
            </a:extLst>
          </p:cNvPr>
          <p:cNvCxnSpPr>
            <a:cxnSpLocks/>
            <a:stCxn id="27" idx="2"/>
          </p:cNvCxnSpPr>
          <p:nvPr/>
        </p:nvCxnSpPr>
        <p:spPr>
          <a:xfrm flipH="1">
            <a:off x="10669574" y="2900302"/>
            <a:ext cx="265530" cy="2077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C579C34C-B5D8-4796-AA14-E20564378E0E}"/>
              </a:ext>
            </a:extLst>
          </p:cNvPr>
          <p:cNvCxnSpPr/>
          <p:nvPr/>
        </p:nvCxnSpPr>
        <p:spPr>
          <a:xfrm>
            <a:off x="6853381" y="3581400"/>
            <a:ext cx="0" cy="74583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1CD961C0-2EE9-44B2-BE23-B83316BE2600}"/>
              </a:ext>
            </a:extLst>
          </p:cNvPr>
          <p:cNvCxnSpPr>
            <a:cxnSpLocks/>
          </p:cNvCxnSpPr>
          <p:nvPr/>
        </p:nvCxnSpPr>
        <p:spPr>
          <a:xfrm>
            <a:off x="7837630" y="3567500"/>
            <a:ext cx="188770" cy="75973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B167B8CA-7FC8-4ACC-B055-780FDAF61BFF}"/>
              </a:ext>
            </a:extLst>
          </p:cNvPr>
          <p:cNvCxnSpPr>
            <a:cxnSpLocks/>
          </p:cNvCxnSpPr>
          <p:nvPr/>
        </p:nvCxnSpPr>
        <p:spPr>
          <a:xfrm flipH="1">
            <a:off x="7639050" y="4756150"/>
            <a:ext cx="349386" cy="73025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B6B4CC4C-45DD-4391-9C34-5C8C9B317C98}"/>
              </a:ext>
            </a:extLst>
          </p:cNvPr>
          <p:cNvCxnSpPr>
            <a:cxnSpLocks/>
          </p:cNvCxnSpPr>
          <p:nvPr/>
        </p:nvCxnSpPr>
        <p:spPr>
          <a:xfrm>
            <a:off x="9163448" y="4742599"/>
            <a:ext cx="75802" cy="72475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006BB92E-11BA-48A5-A6E7-35CA0A323793}"/>
              </a:ext>
            </a:extLst>
          </p:cNvPr>
          <p:cNvCxnSpPr>
            <a:cxnSpLocks/>
          </p:cNvCxnSpPr>
          <p:nvPr/>
        </p:nvCxnSpPr>
        <p:spPr>
          <a:xfrm>
            <a:off x="10310269" y="4758899"/>
            <a:ext cx="190673" cy="708451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>
            <a:extLst>
              <a:ext uri="{FF2B5EF4-FFF2-40B4-BE49-F238E27FC236}">
                <a16:creationId xmlns:a16="http://schemas.microsoft.com/office/drawing/2014/main" id="{EF016F7B-4A75-4C6A-B207-B9BB3DDC1986}"/>
              </a:ext>
            </a:extLst>
          </p:cNvPr>
          <p:cNvCxnSpPr/>
          <p:nvPr/>
        </p:nvCxnSpPr>
        <p:spPr>
          <a:xfrm>
            <a:off x="10933501" y="4756150"/>
            <a:ext cx="0" cy="71120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155F1DD5-849D-4045-B9E1-FAA995415038}"/>
              </a:ext>
            </a:extLst>
          </p:cNvPr>
          <p:cNvCxnSpPr/>
          <p:nvPr/>
        </p:nvCxnSpPr>
        <p:spPr>
          <a:xfrm>
            <a:off x="6853381" y="4768850"/>
            <a:ext cx="0" cy="74583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059CB055-E282-46C2-9B0E-A07264C7C62B}"/>
              </a:ext>
            </a:extLst>
          </p:cNvPr>
          <p:cNvCxnSpPr>
            <a:cxnSpLocks/>
          </p:cNvCxnSpPr>
          <p:nvPr/>
        </p:nvCxnSpPr>
        <p:spPr>
          <a:xfrm>
            <a:off x="1019175" y="3954318"/>
            <a:ext cx="0" cy="115065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48B5B082-FCBC-4BF2-B7DE-1438CE796F92}"/>
              </a:ext>
            </a:extLst>
          </p:cNvPr>
          <p:cNvCxnSpPr>
            <a:cxnSpLocks/>
          </p:cNvCxnSpPr>
          <p:nvPr/>
        </p:nvCxnSpPr>
        <p:spPr>
          <a:xfrm>
            <a:off x="5067300" y="3947368"/>
            <a:ext cx="0" cy="115065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7F87D300-2056-4C2B-AB68-6E146D96F2D5}"/>
              </a:ext>
            </a:extLst>
          </p:cNvPr>
          <p:cNvCxnSpPr>
            <a:cxnSpLocks/>
          </p:cNvCxnSpPr>
          <p:nvPr/>
        </p:nvCxnSpPr>
        <p:spPr>
          <a:xfrm flipH="1">
            <a:off x="2745467" y="3954318"/>
            <a:ext cx="674009" cy="114370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EE635BE4-3527-4B99-ADB9-48F3986184C4}"/>
              </a:ext>
            </a:extLst>
          </p:cNvPr>
          <p:cNvCxnSpPr>
            <a:cxnSpLocks/>
          </p:cNvCxnSpPr>
          <p:nvPr/>
        </p:nvCxnSpPr>
        <p:spPr>
          <a:xfrm flipH="1">
            <a:off x="3533775" y="3954318"/>
            <a:ext cx="610229" cy="1143706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D930CB0-7001-4545-A65D-E366C342A5AD}"/>
              </a:ext>
            </a:extLst>
          </p:cNvPr>
          <p:cNvSpPr txBox="1"/>
          <p:nvPr/>
        </p:nvSpPr>
        <p:spPr>
          <a:xfrm>
            <a:off x="9942507" y="6210001"/>
            <a:ext cx="127951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바른고딕" panose="020B0600000101010101" charset="-127"/>
                <a:ea typeface="나눔바른고딕" panose="020B0600000101010101" charset="-127"/>
              </a:rPr>
              <a:t>출처 </a:t>
            </a:r>
            <a:r>
              <a:rPr lang="en-US" altLang="ko-KR" sz="1400" b="1" dirty="0">
                <a:latin typeface="나눔바른고딕" panose="020B0600000101010101" charset="-127"/>
                <a:ea typeface="나눔바른고딕" panose="020B0600000101010101" charset="-127"/>
              </a:rPr>
              <a:t>: </a:t>
            </a:r>
            <a:r>
              <a:rPr lang="ko-KR" altLang="en-US" sz="1400" b="1" dirty="0" err="1">
                <a:latin typeface="나눔바른고딕" panose="020B0600000101010101" charset="-127"/>
                <a:ea typeface="나눔바른고딕" panose="020B0600000101010101" charset="-127"/>
              </a:rPr>
              <a:t>엠브레인</a:t>
            </a:r>
            <a:endParaRPr lang="ko-KR" altLang="en-US" sz="1400" b="1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E7D514C-F75B-405F-86EC-E48E0E617802}"/>
              </a:ext>
            </a:extLst>
          </p:cNvPr>
          <p:cNvSpPr txBox="1"/>
          <p:nvPr/>
        </p:nvSpPr>
        <p:spPr>
          <a:xfrm>
            <a:off x="401407" y="6161534"/>
            <a:ext cx="18565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latin typeface="나눔바른고딕" panose="020B0600000101010101" charset="-127"/>
                <a:ea typeface="나눔바른고딕" panose="020B0600000101010101" charset="-127"/>
              </a:rPr>
              <a:t>성인남녀 </a:t>
            </a:r>
            <a:r>
              <a:rPr lang="en-US" altLang="ko-KR" sz="1400" b="1" dirty="0">
                <a:latin typeface="나눔바른고딕" panose="020B0600000101010101" charset="-127"/>
                <a:ea typeface="나눔바른고딕" panose="020B0600000101010101" charset="-127"/>
              </a:rPr>
              <a:t>1,000</a:t>
            </a:r>
            <a:r>
              <a:rPr lang="ko-KR" altLang="en-US" sz="1400" b="1" dirty="0">
                <a:latin typeface="나눔바른고딕" panose="020B0600000101010101" charset="-127"/>
                <a:ea typeface="나눔바른고딕" panose="020B0600000101010101" charset="-127"/>
              </a:rPr>
              <a:t>명 조사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F6030A4-7436-49F3-B290-7F898615E345}"/>
              </a:ext>
            </a:extLst>
          </p:cNvPr>
          <p:cNvSpPr txBox="1"/>
          <p:nvPr/>
        </p:nvSpPr>
        <p:spPr>
          <a:xfrm>
            <a:off x="1766093" y="2670396"/>
            <a:ext cx="10262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편하고 친근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14A5CE0-A6D9-4C71-B191-B045FB08C970}"/>
              </a:ext>
            </a:extLst>
          </p:cNvPr>
          <p:cNvSpPr txBox="1"/>
          <p:nvPr/>
        </p:nvSpPr>
        <p:spPr>
          <a:xfrm>
            <a:off x="3443131" y="2620233"/>
            <a:ext cx="825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불편하고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어색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540EFB8-20AD-443B-B1A5-79758649E6EC}"/>
              </a:ext>
            </a:extLst>
          </p:cNvPr>
          <p:cNvSpPr txBox="1"/>
          <p:nvPr/>
        </p:nvSpPr>
        <p:spPr>
          <a:xfrm>
            <a:off x="4243088" y="2650884"/>
            <a:ext cx="8659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별 느낌이</a:t>
            </a:r>
            <a:endParaRPr lang="en-US" altLang="ko-KR" sz="1400" dirty="0">
              <a:latin typeface="나눔바른고딕" panose="020B0600000101010101" charset="-127"/>
              <a:ea typeface="나눔바른고딕" panose="020B0600000101010101" charset="-127"/>
            </a:endParaRPr>
          </a:p>
          <a:p>
            <a:r>
              <a:rPr lang="ko-KR" altLang="en-US" sz="1400" dirty="0">
                <a:latin typeface="나눔바른고딕" panose="020B0600000101010101" charset="-127"/>
                <a:ea typeface="나눔바른고딕" panose="020B0600000101010101" charset="-127"/>
              </a:rPr>
              <a:t>없다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84FE0A4-5ACA-470B-9CEB-3A57FC7F56BE}"/>
              </a:ext>
            </a:extLst>
          </p:cNvPr>
          <p:cNvCxnSpPr/>
          <p:nvPr/>
        </p:nvCxnSpPr>
        <p:spPr>
          <a:xfrm>
            <a:off x="2258005" y="3024353"/>
            <a:ext cx="0" cy="3007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81F472CD-BA16-4A66-AF76-6EA5922E6838}"/>
              </a:ext>
            </a:extLst>
          </p:cNvPr>
          <p:cNvCxnSpPr>
            <a:stCxn id="44" idx="2"/>
          </p:cNvCxnSpPr>
          <p:nvPr/>
        </p:nvCxnSpPr>
        <p:spPr>
          <a:xfrm flipH="1">
            <a:off x="4661606" y="3174104"/>
            <a:ext cx="1445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5351EAA1-CA23-4FDA-B7FF-4C527147D172}"/>
              </a:ext>
            </a:extLst>
          </p:cNvPr>
          <p:cNvGrpSpPr/>
          <p:nvPr/>
        </p:nvGrpSpPr>
        <p:grpSpPr>
          <a:xfrm>
            <a:off x="404099" y="83182"/>
            <a:ext cx="2363407" cy="769441"/>
            <a:chOff x="413335" y="191242"/>
            <a:chExt cx="2363407" cy="769441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55667D42-5D63-40EE-9BC3-A16F8CC3FCC5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</a:t>
              </a:r>
              <a:endParaRPr lang="ko-KR" altLang="en-US" sz="4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D32EE5E-7062-48F0-973C-252482DACEE6}"/>
                </a:ext>
              </a:extLst>
            </p:cNvPr>
            <p:cNvSpPr txBox="1"/>
            <p:nvPr/>
          </p:nvSpPr>
          <p:spPr>
            <a:xfrm>
              <a:off x="839993" y="252798"/>
              <a:ext cx="193674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 개요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1573030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grpSp>
        <p:nvGrpSpPr>
          <p:cNvPr id="52" name="Google Shape;281;p31">
            <a:extLst>
              <a:ext uri="{FF2B5EF4-FFF2-40B4-BE49-F238E27FC236}">
                <a16:creationId xmlns:a16="http://schemas.microsoft.com/office/drawing/2014/main" id="{55911E4E-8180-44D0-8906-0684732826EC}"/>
              </a:ext>
            </a:extLst>
          </p:cNvPr>
          <p:cNvGrpSpPr/>
          <p:nvPr/>
        </p:nvGrpSpPr>
        <p:grpSpPr>
          <a:xfrm>
            <a:off x="4973881" y="1803590"/>
            <a:ext cx="2119546" cy="4396359"/>
            <a:chOff x="2547150" y="238125"/>
            <a:chExt cx="2525675" cy="5238750"/>
          </a:xfrm>
        </p:grpSpPr>
        <p:sp>
          <p:nvSpPr>
            <p:cNvPr id="53" name="Google Shape;282;p31">
              <a:extLst>
                <a:ext uri="{FF2B5EF4-FFF2-40B4-BE49-F238E27FC236}">
                  <a16:creationId xmlns:a16="http://schemas.microsoft.com/office/drawing/2014/main" id="{1DD2D158-8E2A-4304-ACA2-86BBD9BE619B}"/>
                </a:ext>
              </a:extLst>
            </p:cNvPr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285750" dist="19050" dir="5400000" algn="bl" rotWithShape="0">
                <a:srgbClr val="010E1B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나눔바른고딕" panose="020B0600000101010101" charset="-127"/>
              </a:endParaRPr>
            </a:p>
          </p:txBody>
        </p:sp>
        <p:sp>
          <p:nvSpPr>
            <p:cNvPr id="54" name="Google Shape;283;p31">
              <a:extLst>
                <a:ext uri="{FF2B5EF4-FFF2-40B4-BE49-F238E27FC236}">
                  <a16:creationId xmlns:a16="http://schemas.microsoft.com/office/drawing/2014/main" id="{0403865B-E068-4439-BD32-735CA2A27C36}"/>
                </a:ext>
              </a:extLst>
            </p:cNvPr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D9D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나눔바른고딕" panose="020B0600000101010101" charset="-127"/>
              </a:endParaRPr>
            </a:p>
          </p:txBody>
        </p:sp>
        <p:sp>
          <p:nvSpPr>
            <p:cNvPr id="55" name="Google Shape;284;p31">
              <a:extLst>
                <a:ext uri="{FF2B5EF4-FFF2-40B4-BE49-F238E27FC236}">
                  <a16:creationId xmlns:a16="http://schemas.microsoft.com/office/drawing/2014/main" id="{B3F97D6A-7840-4D27-95EA-645CEF32F175}"/>
                </a:ext>
              </a:extLst>
            </p:cNvPr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D9D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나눔바른고딕" panose="020B0600000101010101" charset="-127"/>
              </a:endParaRPr>
            </a:p>
          </p:txBody>
        </p:sp>
        <p:sp>
          <p:nvSpPr>
            <p:cNvPr id="62" name="Google Shape;285;p31">
              <a:extLst>
                <a:ext uri="{FF2B5EF4-FFF2-40B4-BE49-F238E27FC236}">
                  <a16:creationId xmlns:a16="http://schemas.microsoft.com/office/drawing/2014/main" id="{1BFDC1F0-4D76-4B01-A704-1A213A06D2D7}"/>
                </a:ext>
              </a:extLst>
            </p:cNvPr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D9DC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나눔바른고딕" panose="020B0600000101010101" charset="-127"/>
              </a:endParaRPr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EA977F2B-E614-4064-BA83-9833FEEA4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8967" y="2239145"/>
            <a:ext cx="1924050" cy="3525247"/>
          </a:xfrm>
          <a:prstGeom prst="rect">
            <a:avLst/>
          </a:prstGeom>
          <a:effectLst>
            <a:reflection stA="40000" endPos="65000" dist="50800" dir="5400000" sy="-100000" algn="bl" rotWithShape="0"/>
          </a:effectLst>
        </p:spPr>
      </p:pic>
      <p:grpSp>
        <p:nvGrpSpPr>
          <p:cNvPr id="24" name="그룹 23">
            <a:extLst>
              <a:ext uri="{FF2B5EF4-FFF2-40B4-BE49-F238E27FC236}">
                <a16:creationId xmlns:a16="http://schemas.microsoft.com/office/drawing/2014/main" id="{9B1C3746-7542-4BDF-80F3-851E8EED317D}"/>
              </a:ext>
            </a:extLst>
          </p:cNvPr>
          <p:cNvGrpSpPr/>
          <p:nvPr/>
        </p:nvGrpSpPr>
        <p:grpSpPr>
          <a:xfrm>
            <a:off x="7689113" y="2984866"/>
            <a:ext cx="4493649" cy="1054321"/>
            <a:chOff x="7689113" y="2984866"/>
            <a:chExt cx="4493649" cy="1054321"/>
          </a:xfrm>
        </p:grpSpPr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74A7D6B2-D371-4D4E-9852-768B633F57C3}"/>
                </a:ext>
              </a:extLst>
            </p:cNvPr>
            <p:cNvGrpSpPr/>
            <p:nvPr/>
          </p:nvGrpSpPr>
          <p:grpSpPr>
            <a:xfrm>
              <a:off x="8406518" y="2984866"/>
              <a:ext cx="3776244" cy="1054321"/>
              <a:chOff x="8406518" y="3058754"/>
              <a:chExt cx="3776244" cy="1054321"/>
            </a:xfrm>
          </p:grpSpPr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BF57549B-F928-46E0-B56B-AD32BD2A3A44}"/>
                  </a:ext>
                </a:extLst>
              </p:cNvPr>
              <p:cNvSpPr txBox="1"/>
              <p:nvPr/>
            </p:nvSpPr>
            <p:spPr>
              <a:xfrm>
                <a:off x="8406518" y="3058754"/>
                <a:ext cx="3761931" cy="43922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sz="2500" b="1" dirty="0">
                    <a:latin typeface="나눔바른고딕" panose="020B0600000101010101" charset="-127"/>
                    <a:ea typeface="나눔바른고딕" panose="020B0600000101010101" charset="-127"/>
                    <a:cs typeface="맑은 고딕"/>
                    <a:sym typeface="Arial" panose="020B0604020202020204" pitchFamily="34" charset="0"/>
                  </a:rPr>
                  <a:t>모바일 인터페이스 구현</a:t>
                </a:r>
                <a:endParaRPr lang="en-US" sz="2500" b="1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7270574-2D1D-4B12-9CA2-BA0D6501DE35}"/>
                  </a:ext>
                </a:extLst>
              </p:cNvPr>
              <p:cNvSpPr txBox="1"/>
              <p:nvPr/>
            </p:nvSpPr>
            <p:spPr>
              <a:xfrm>
                <a:off x="8420829" y="3485210"/>
                <a:ext cx="3761933" cy="62786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/>
              <a:p>
                <a:pPr defTabSz="1285829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ko-KR" altLang="en-US" sz="1600" dirty="0">
                    <a:latin typeface="나눔바른고딕" panose="020B0600000101010101" charset="-127"/>
                    <a:ea typeface="나눔바른고딕" panose="020B0600000101010101" charset="-127"/>
                    <a:cs typeface="맑은 고딕"/>
                    <a:sym typeface="Arial" panose="020B0604020202020204" pitchFamily="34" charset="0"/>
                  </a:rPr>
                  <a:t>서버에서 분석한 결과값을 보여줄</a:t>
                </a:r>
                <a:endParaRPr lang="en-US" altLang="ko-KR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endParaRPr>
              </a:p>
              <a:p>
                <a:pPr defTabSz="1285829">
                  <a:lnSpc>
                    <a:spcPct val="120000"/>
                  </a:lnSpc>
                  <a:spcBef>
                    <a:spcPct val="20000"/>
                  </a:spcBef>
                  <a:defRPr/>
                </a:pPr>
                <a:r>
                  <a:rPr lang="ko-KR" altLang="en-US" sz="1600" dirty="0">
                    <a:latin typeface="나눔바른고딕" panose="020B0600000101010101" charset="-127"/>
                    <a:ea typeface="나눔바른고딕" panose="020B0600000101010101" charset="-127"/>
                    <a:cs typeface="맑은 고딕"/>
                    <a:sym typeface="Arial" panose="020B0604020202020204" pitchFamily="34" charset="0"/>
                  </a:rPr>
                  <a:t>모바일</a:t>
                </a:r>
                <a:r>
                  <a:rPr lang="en-US" altLang="ko-KR" sz="1600" dirty="0">
                    <a:latin typeface="나눔바른고딕" panose="020B0600000101010101" charset="-127"/>
                    <a:ea typeface="나눔바른고딕" panose="020B0600000101010101" charset="-127"/>
                    <a:cs typeface="맑은 고딕"/>
                    <a:sym typeface="Arial" panose="020B0604020202020204" pitchFamily="34" charset="0"/>
                  </a:rPr>
                  <a:t> </a:t>
                </a:r>
                <a:r>
                  <a:rPr lang="ko-KR" altLang="en-US" sz="1600" dirty="0">
                    <a:latin typeface="나눔바른고딕" panose="020B0600000101010101" charset="-127"/>
                    <a:ea typeface="나눔바른고딕" panose="020B0600000101010101" charset="-127"/>
                    <a:cs typeface="맑은 고딕"/>
                    <a:sym typeface="Arial" panose="020B0604020202020204" pitchFamily="34" charset="0"/>
                  </a:rPr>
                  <a:t>앱 개발 </a:t>
                </a:r>
                <a:endParaRPr lang="en-US" altLang="zh-CN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2" name="Oval 53">
              <a:extLst>
                <a:ext uri="{FF2B5EF4-FFF2-40B4-BE49-F238E27FC236}">
                  <a16:creationId xmlns:a16="http://schemas.microsoft.com/office/drawing/2014/main" id="{E6CE3EA1-0EC7-4377-A160-48E86D1FCEB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89113" y="3083654"/>
              <a:ext cx="659525" cy="640643"/>
            </a:xfrm>
            <a:prstGeom prst="ellipse">
              <a:avLst/>
            </a:prstGeom>
            <a:solidFill>
              <a:srgbClr val="307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98" name="Freeform 106">
              <a:extLst>
                <a:ext uri="{FF2B5EF4-FFF2-40B4-BE49-F238E27FC236}">
                  <a16:creationId xmlns:a16="http://schemas.microsoft.com/office/drawing/2014/main" id="{508A0E5E-8200-480A-A851-AAC1AF3EA73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74113" y="3214754"/>
              <a:ext cx="308508" cy="397409"/>
            </a:xfrm>
            <a:custGeom>
              <a:avLst/>
              <a:gdLst>
                <a:gd name="T0" fmla="*/ 0 w 107"/>
                <a:gd name="T1" fmla="*/ 0 h 144"/>
                <a:gd name="T2" fmla="*/ 0 w 107"/>
                <a:gd name="T3" fmla="*/ 144 h 144"/>
                <a:gd name="T4" fmla="*/ 80 w 107"/>
                <a:gd name="T5" fmla="*/ 144 h 144"/>
                <a:gd name="T6" fmla="*/ 107 w 107"/>
                <a:gd name="T7" fmla="*/ 113 h 144"/>
                <a:gd name="T8" fmla="*/ 107 w 107"/>
                <a:gd name="T9" fmla="*/ 0 h 144"/>
                <a:gd name="T10" fmla="*/ 0 w 107"/>
                <a:gd name="T11" fmla="*/ 0 h 144"/>
                <a:gd name="T12" fmla="*/ 9 w 107"/>
                <a:gd name="T13" fmla="*/ 134 h 144"/>
                <a:gd name="T14" fmla="*/ 9 w 107"/>
                <a:gd name="T15" fmla="*/ 9 h 144"/>
                <a:gd name="T16" fmla="*/ 99 w 107"/>
                <a:gd name="T17" fmla="*/ 9 h 144"/>
                <a:gd name="T18" fmla="*/ 99 w 107"/>
                <a:gd name="T19" fmla="*/ 102 h 144"/>
                <a:gd name="T20" fmla="*/ 72 w 107"/>
                <a:gd name="T21" fmla="*/ 102 h 144"/>
                <a:gd name="T22" fmla="*/ 72 w 107"/>
                <a:gd name="T23" fmla="*/ 134 h 144"/>
                <a:gd name="T24" fmla="*/ 9 w 107"/>
                <a:gd name="T25" fmla="*/ 13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" h="144">
                  <a:moveTo>
                    <a:pt x="0" y="0"/>
                  </a:moveTo>
                  <a:lnTo>
                    <a:pt x="0" y="144"/>
                  </a:lnTo>
                  <a:lnTo>
                    <a:pt x="80" y="144"/>
                  </a:lnTo>
                  <a:lnTo>
                    <a:pt x="107" y="113"/>
                  </a:lnTo>
                  <a:lnTo>
                    <a:pt x="107" y="0"/>
                  </a:lnTo>
                  <a:lnTo>
                    <a:pt x="0" y="0"/>
                  </a:lnTo>
                  <a:close/>
                  <a:moveTo>
                    <a:pt x="9" y="134"/>
                  </a:moveTo>
                  <a:lnTo>
                    <a:pt x="9" y="9"/>
                  </a:lnTo>
                  <a:lnTo>
                    <a:pt x="99" y="9"/>
                  </a:lnTo>
                  <a:lnTo>
                    <a:pt x="99" y="102"/>
                  </a:lnTo>
                  <a:lnTo>
                    <a:pt x="72" y="102"/>
                  </a:lnTo>
                  <a:lnTo>
                    <a:pt x="72" y="134"/>
                  </a:lnTo>
                  <a:lnTo>
                    <a:pt x="9" y="1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</p:grpSp>
      <p:cxnSp>
        <p:nvCxnSpPr>
          <p:cNvPr id="65" name="Straight Connector 140">
            <a:extLst>
              <a:ext uri="{FF2B5EF4-FFF2-40B4-BE49-F238E27FC236}">
                <a16:creationId xmlns:a16="http://schemas.microsoft.com/office/drawing/2014/main" id="{3CA3CA09-DA16-444E-9DA5-D1AD59C99A73}"/>
              </a:ext>
            </a:extLst>
          </p:cNvPr>
          <p:cNvCxnSpPr>
            <a:cxnSpLocks/>
            <a:endCxn id="72" idx="2"/>
          </p:cNvCxnSpPr>
          <p:nvPr/>
        </p:nvCxnSpPr>
        <p:spPr>
          <a:xfrm flipV="1">
            <a:off x="6934200" y="3403976"/>
            <a:ext cx="754913" cy="80896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32757CF8-73B5-4FB2-AEA7-60778B5C9F36}"/>
              </a:ext>
            </a:extLst>
          </p:cNvPr>
          <p:cNvGrpSpPr/>
          <p:nvPr/>
        </p:nvGrpSpPr>
        <p:grpSpPr>
          <a:xfrm>
            <a:off x="7696903" y="4514870"/>
            <a:ext cx="4148011" cy="1033402"/>
            <a:chOff x="7696903" y="4514870"/>
            <a:chExt cx="4148011" cy="1033402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F2369CB-8AE6-4F7B-A3B6-18886D28FC93}"/>
                </a:ext>
              </a:extLst>
            </p:cNvPr>
            <p:cNvSpPr txBox="1"/>
            <p:nvPr/>
          </p:nvSpPr>
          <p:spPr>
            <a:xfrm>
              <a:off x="8513122" y="4514870"/>
              <a:ext cx="3331792" cy="43922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2500" b="1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교정 모델 개발</a:t>
              </a:r>
              <a:r>
                <a:rPr lang="en-US" altLang="ko-KR" sz="2500" b="1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(</a:t>
              </a:r>
              <a:r>
                <a:rPr lang="ko-KR" altLang="en-US" sz="2500" b="1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추후 예정</a:t>
              </a:r>
              <a:r>
                <a:rPr lang="en-US" altLang="ko-KR" sz="2500" b="1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)</a:t>
              </a:r>
              <a:endParaRPr lang="en-US" sz="2500" b="1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A89ECCC-F7C3-41F3-823A-D5CBD8369FFE}"/>
                </a:ext>
              </a:extLst>
            </p:cNvPr>
            <p:cNvSpPr txBox="1"/>
            <p:nvPr/>
          </p:nvSpPr>
          <p:spPr>
            <a:xfrm>
              <a:off x="8513121" y="4920408"/>
              <a:ext cx="3331791" cy="62786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녹음된 음성파일을 원하는 억양으로</a:t>
              </a:r>
              <a:endParaRPr lang="en-US" altLang="ko-KR" sz="16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재구성하여</a:t>
              </a:r>
              <a:r>
                <a:rPr lang="en-US" altLang="ko-KR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 </a:t>
              </a:r>
              <a:r>
                <a:rPr lang="ko-KR" altLang="en-US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가이드 버전 제공</a:t>
              </a:r>
              <a:endParaRPr lang="en-US" altLang="zh-CN" sz="16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84" name="Oval 65">
              <a:extLst>
                <a:ext uri="{FF2B5EF4-FFF2-40B4-BE49-F238E27FC236}">
                  <a16:creationId xmlns:a16="http://schemas.microsoft.com/office/drawing/2014/main" id="{A1835BE2-4EE1-4D89-A606-9210CBA14C4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96903" y="4550989"/>
              <a:ext cx="659525" cy="640643"/>
            </a:xfrm>
            <a:prstGeom prst="ellipse">
              <a:avLst/>
            </a:prstGeom>
            <a:solidFill>
              <a:srgbClr val="1F4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95" name="Freeform 62">
              <a:extLst>
                <a:ext uri="{FF2B5EF4-FFF2-40B4-BE49-F238E27FC236}">
                  <a16:creationId xmlns:a16="http://schemas.microsoft.com/office/drawing/2014/main" id="{893EE26F-0CD1-41D1-9BB2-102DAFC4C0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53597" y="4708306"/>
              <a:ext cx="346134" cy="348901"/>
            </a:xfrm>
            <a:custGeom>
              <a:avLst/>
              <a:gdLst/>
              <a:ahLst/>
              <a:cxnLst>
                <a:cxn ang="0">
                  <a:pos x="58" y="33"/>
                </a:cxn>
                <a:cxn ang="0">
                  <a:pos x="57" y="34"/>
                </a:cxn>
                <a:cxn ang="0">
                  <a:pos x="50" y="35"/>
                </a:cxn>
                <a:cxn ang="0">
                  <a:pos x="49" y="39"/>
                </a:cxn>
                <a:cxn ang="0">
                  <a:pos x="53" y="44"/>
                </a:cxn>
                <a:cxn ang="0">
                  <a:pos x="53" y="45"/>
                </a:cxn>
                <a:cxn ang="0">
                  <a:pos x="53" y="46"/>
                </a:cxn>
                <a:cxn ang="0">
                  <a:pos x="45" y="53"/>
                </a:cxn>
                <a:cxn ang="0">
                  <a:pos x="44" y="52"/>
                </a:cxn>
                <a:cxn ang="0">
                  <a:pos x="39" y="48"/>
                </a:cxn>
                <a:cxn ang="0">
                  <a:pos x="36" y="50"/>
                </a:cxn>
                <a:cxn ang="0">
                  <a:pos x="34" y="57"/>
                </a:cxn>
                <a:cxn ang="0">
                  <a:pos x="33" y="58"/>
                </a:cxn>
                <a:cxn ang="0">
                  <a:pos x="25" y="58"/>
                </a:cxn>
                <a:cxn ang="0">
                  <a:pos x="23" y="57"/>
                </a:cxn>
                <a:cxn ang="0">
                  <a:pos x="22" y="50"/>
                </a:cxn>
                <a:cxn ang="0">
                  <a:pos x="19" y="48"/>
                </a:cxn>
                <a:cxn ang="0">
                  <a:pos x="14" y="52"/>
                </a:cxn>
                <a:cxn ang="0">
                  <a:pos x="13" y="53"/>
                </a:cxn>
                <a:cxn ang="0">
                  <a:pos x="12" y="52"/>
                </a:cxn>
                <a:cxn ang="0">
                  <a:pos x="5" y="46"/>
                </a:cxn>
                <a:cxn ang="0">
                  <a:pos x="5" y="45"/>
                </a:cxn>
                <a:cxn ang="0">
                  <a:pos x="5" y="44"/>
                </a:cxn>
                <a:cxn ang="0">
                  <a:pos x="9" y="39"/>
                </a:cxn>
                <a:cxn ang="0">
                  <a:pos x="8" y="35"/>
                </a:cxn>
                <a:cxn ang="0">
                  <a:pos x="1" y="34"/>
                </a:cxn>
                <a:cxn ang="0">
                  <a:pos x="0" y="33"/>
                </a:cxn>
                <a:cxn ang="0">
                  <a:pos x="0" y="24"/>
                </a:cxn>
                <a:cxn ang="0">
                  <a:pos x="1" y="23"/>
                </a:cxn>
                <a:cxn ang="0">
                  <a:pos x="8" y="22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3" y="5"/>
                </a:cxn>
                <a:cxn ang="0">
                  <a:pos x="14" y="5"/>
                </a:cxn>
                <a:cxn ang="0">
                  <a:pos x="19" y="9"/>
                </a:cxn>
                <a:cxn ang="0">
                  <a:pos x="22" y="8"/>
                </a:cxn>
                <a:cxn ang="0">
                  <a:pos x="23" y="1"/>
                </a:cxn>
                <a:cxn ang="0">
                  <a:pos x="25" y="0"/>
                </a:cxn>
                <a:cxn ang="0">
                  <a:pos x="33" y="0"/>
                </a:cxn>
                <a:cxn ang="0">
                  <a:pos x="34" y="1"/>
                </a:cxn>
                <a:cxn ang="0">
                  <a:pos x="36" y="8"/>
                </a:cxn>
                <a:cxn ang="0">
                  <a:pos x="39" y="9"/>
                </a:cxn>
                <a:cxn ang="0">
                  <a:pos x="44" y="5"/>
                </a:cxn>
                <a:cxn ang="0">
                  <a:pos x="45" y="5"/>
                </a:cxn>
                <a:cxn ang="0">
                  <a:pos x="46" y="5"/>
                </a:cxn>
                <a:cxn ang="0">
                  <a:pos x="52" y="12"/>
                </a:cxn>
                <a:cxn ang="0">
                  <a:pos x="53" y="12"/>
                </a:cxn>
                <a:cxn ang="0">
                  <a:pos x="52" y="13"/>
                </a:cxn>
                <a:cxn ang="0">
                  <a:pos x="48" y="18"/>
                </a:cxn>
                <a:cxn ang="0">
                  <a:pos x="50" y="22"/>
                </a:cxn>
                <a:cxn ang="0">
                  <a:pos x="57" y="23"/>
                </a:cxn>
                <a:cxn ang="0">
                  <a:pos x="58" y="25"/>
                </a:cxn>
                <a:cxn ang="0">
                  <a:pos x="58" y="33"/>
                </a:cxn>
                <a:cxn ang="0">
                  <a:pos x="29" y="19"/>
                </a:cxn>
                <a:cxn ang="0">
                  <a:pos x="19" y="29"/>
                </a:cxn>
                <a:cxn ang="0">
                  <a:pos x="29" y="38"/>
                </a:cxn>
                <a:cxn ang="0">
                  <a:pos x="39" y="29"/>
                </a:cxn>
                <a:cxn ang="0">
                  <a:pos x="29" y="19"/>
                </a:cxn>
              </a:cxnLst>
              <a:rect l="0" t="0" r="r" b="b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</p:grpSp>
      <p:cxnSp>
        <p:nvCxnSpPr>
          <p:cNvPr id="66" name="Straight Connector 140">
            <a:extLst>
              <a:ext uri="{FF2B5EF4-FFF2-40B4-BE49-F238E27FC236}">
                <a16:creationId xmlns:a16="http://schemas.microsoft.com/office/drawing/2014/main" id="{9D98C697-71A5-4569-A468-F6DEEE1942A9}"/>
              </a:ext>
            </a:extLst>
          </p:cNvPr>
          <p:cNvCxnSpPr>
            <a:cxnSpLocks/>
            <a:endCxn id="84" idx="2"/>
          </p:cNvCxnSpPr>
          <p:nvPr/>
        </p:nvCxnSpPr>
        <p:spPr>
          <a:xfrm>
            <a:off x="6838909" y="4766088"/>
            <a:ext cx="857994" cy="105223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A32B550-35DC-4395-B6A1-80562EF9E897}"/>
              </a:ext>
            </a:extLst>
          </p:cNvPr>
          <p:cNvGrpSpPr/>
          <p:nvPr/>
        </p:nvGrpSpPr>
        <p:grpSpPr>
          <a:xfrm>
            <a:off x="0" y="4338233"/>
            <a:ext cx="4457555" cy="1278253"/>
            <a:chOff x="0" y="4338233"/>
            <a:chExt cx="4457555" cy="1278253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52831F0-7D14-44E2-A769-A659B65A4C17}"/>
                </a:ext>
              </a:extLst>
            </p:cNvPr>
            <p:cNvSpPr txBox="1"/>
            <p:nvPr/>
          </p:nvSpPr>
          <p:spPr>
            <a:xfrm>
              <a:off x="12757" y="4338233"/>
              <a:ext cx="3648031" cy="44242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ko-KR" altLang="en-US" sz="2500" b="1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서버 구축</a:t>
              </a:r>
              <a:endParaRPr lang="en-US" sz="2500" b="1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23CB7381-3A8B-4C6B-B583-035CBCE7C0C3}"/>
                </a:ext>
              </a:extLst>
            </p:cNvPr>
            <p:cNvSpPr txBox="1"/>
            <p:nvPr/>
          </p:nvSpPr>
          <p:spPr>
            <a:xfrm>
              <a:off x="0" y="4770384"/>
              <a:ext cx="3648034" cy="84610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학습된 모델을 적용</a:t>
              </a:r>
              <a:r>
                <a:rPr lang="en-US" altLang="ko-KR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,</a:t>
              </a:r>
              <a:r>
                <a:rPr lang="ko-KR" altLang="en-US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음성데이터와 결과값을</a:t>
              </a:r>
              <a:endParaRPr lang="en-US" altLang="ko-KR" sz="16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주고 받을 플라스크 서버 구축 </a:t>
              </a:r>
              <a:endParaRPr lang="en-US" altLang="zh-CN" sz="16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75" name="Oval 56">
              <a:extLst>
                <a:ext uri="{FF2B5EF4-FFF2-40B4-BE49-F238E27FC236}">
                  <a16:creationId xmlns:a16="http://schemas.microsoft.com/office/drawing/2014/main" id="{40B47F58-E6F5-4985-84AE-BF8259AE4D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98030" y="4405740"/>
              <a:ext cx="659525" cy="640643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99" name="Freeform 63">
              <a:extLst>
                <a:ext uri="{FF2B5EF4-FFF2-40B4-BE49-F238E27FC236}">
                  <a16:creationId xmlns:a16="http://schemas.microsoft.com/office/drawing/2014/main" id="{8334D45D-9260-41B1-AC6E-62FAAB52E7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29055" y="4563057"/>
              <a:ext cx="413889" cy="301233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</p:grpSp>
      <p:cxnSp>
        <p:nvCxnSpPr>
          <p:cNvPr id="64" name="Straight Connector 140">
            <a:extLst>
              <a:ext uri="{FF2B5EF4-FFF2-40B4-BE49-F238E27FC236}">
                <a16:creationId xmlns:a16="http://schemas.microsoft.com/office/drawing/2014/main" id="{72424181-7FED-4555-9A49-D4EDA7688E42}"/>
              </a:ext>
            </a:extLst>
          </p:cNvPr>
          <p:cNvCxnSpPr>
            <a:cxnSpLocks/>
            <a:stCxn id="75" idx="6"/>
          </p:cNvCxnSpPr>
          <p:nvPr/>
        </p:nvCxnSpPr>
        <p:spPr>
          <a:xfrm flipV="1">
            <a:off x="4457555" y="4672956"/>
            <a:ext cx="895537" cy="53106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D55FFABF-2421-4DDB-9F1E-D8A75C365E09}"/>
              </a:ext>
            </a:extLst>
          </p:cNvPr>
          <p:cNvGrpSpPr/>
          <p:nvPr/>
        </p:nvGrpSpPr>
        <p:grpSpPr>
          <a:xfrm>
            <a:off x="0" y="2712066"/>
            <a:ext cx="4457555" cy="1026812"/>
            <a:chOff x="0" y="2712066"/>
            <a:chExt cx="4457555" cy="1026812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E4F7B14-6303-44FB-93AC-D05CFD57E4F4}"/>
                </a:ext>
              </a:extLst>
            </p:cNvPr>
            <p:cNvSpPr txBox="1"/>
            <p:nvPr/>
          </p:nvSpPr>
          <p:spPr>
            <a:xfrm>
              <a:off x="2" y="2712066"/>
              <a:ext cx="3660786" cy="442429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ko-KR" altLang="en-US" sz="2500" b="1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억양 분석 모델 개발</a:t>
              </a:r>
              <a:endParaRPr lang="en-US" sz="2500" b="1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A1D1325-75F3-4F2F-8EE9-AB2A84CBB84F}"/>
                </a:ext>
              </a:extLst>
            </p:cNvPr>
            <p:cNvSpPr txBox="1"/>
            <p:nvPr/>
          </p:nvSpPr>
          <p:spPr>
            <a:xfrm>
              <a:off x="0" y="3111014"/>
              <a:ext cx="3660790" cy="62786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표준어와 방언의 억양과 구술 속도 등을 수집</a:t>
              </a:r>
              <a:r>
                <a:rPr lang="en-US" altLang="ko-KR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,</a:t>
              </a:r>
            </a:p>
            <a:p>
              <a:pPr algn="r"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ko-KR" altLang="en-US" sz="1600" dirty="0">
                  <a:latin typeface="나눔바른고딕" panose="020B0600000101010101" charset="-127"/>
                  <a:ea typeface="나눔바른고딕" panose="020B0600000101010101" charset="-127"/>
                  <a:cs typeface="맑은 고딕"/>
                  <a:sym typeface="Arial" panose="020B0604020202020204" pitchFamily="34" charset="0"/>
                </a:rPr>
                <a:t>분석하여 유사도를 분석하는 모델 개발</a:t>
              </a:r>
              <a:endParaRPr lang="en-US" altLang="zh-CN" sz="16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78" name="Oval 59">
              <a:extLst>
                <a:ext uri="{FF2B5EF4-FFF2-40B4-BE49-F238E27FC236}">
                  <a16:creationId xmlns:a16="http://schemas.microsoft.com/office/drawing/2014/main" id="{AC9EBB1D-F1E2-4A93-BC18-0E609884E5C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98030" y="2931852"/>
              <a:ext cx="659525" cy="654207"/>
            </a:xfrm>
            <a:prstGeom prst="ellipse">
              <a:avLst/>
            </a:prstGeom>
            <a:solidFill>
              <a:srgbClr val="1F4E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  <p:sp>
          <p:nvSpPr>
            <p:cNvPr id="111" name="AutoShape 111">
              <a:extLst>
                <a:ext uri="{FF2B5EF4-FFF2-40B4-BE49-F238E27FC236}">
                  <a16:creationId xmlns:a16="http://schemas.microsoft.com/office/drawing/2014/main" id="{000E6532-F74B-4C22-A1F8-457B693751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5269" y="3045472"/>
              <a:ext cx="385046" cy="40612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just" defTabSz="209342" hangingPunct="0">
                <a:lnSpc>
                  <a:spcPct val="120000"/>
                </a:lnSpc>
              </a:pPr>
              <a:endParaRPr lang="en-US" sz="824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나눔바른고딕" panose="020B0600000101010101" charset="-127"/>
                <a:ea typeface="나눔바른고딕" panose="020B0600000101010101" charset="-127"/>
                <a:cs typeface="맑은 고딕"/>
                <a:sym typeface="Arial" panose="020B0604020202020204" pitchFamily="34" charset="0"/>
              </a:endParaRPr>
            </a:p>
          </p:txBody>
        </p:sp>
      </p:grpSp>
      <p:cxnSp>
        <p:nvCxnSpPr>
          <p:cNvPr id="63" name="Straight Connector 140">
            <a:extLst>
              <a:ext uri="{FF2B5EF4-FFF2-40B4-BE49-F238E27FC236}">
                <a16:creationId xmlns:a16="http://schemas.microsoft.com/office/drawing/2014/main" id="{12994F5E-2C2E-4AE5-9AAF-2660A848B3D6}"/>
              </a:ext>
            </a:extLst>
          </p:cNvPr>
          <p:cNvCxnSpPr>
            <a:cxnSpLocks/>
            <a:stCxn id="78" idx="6"/>
          </p:cNvCxnSpPr>
          <p:nvPr/>
        </p:nvCxnSpPr>
        <p:spPr>
          <a:xfrm>
            <a:off x="4457555" y="3258956"/>
            <a:ext cx="781195" cy="83516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B40D0D7F-5801-458B-93B2-ED039818B5D9}"/>
              </a:ext>
            </a:extLst>
          </p:cNvPr>
          <p:cNvGrpSpPr/>
          <p:nvPr/>
        </p:nvGrpSpPr>
        <p:grpSpPr>
          <a:xfrm>
            <a:off x="404099" y="83182"/>
            <a:ext cx="2421115" cy="769441"/>
            <a:chOff x="413335" y="191242"/>
            <a:chExt cx="2421115" cy="769441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ADFA125-F4BF-4A35-9B42-BE9CBDD8FEB7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</a:t>
              </a:r>
              <a:endParaRPr lang="ko-KR" altLang="en-US" sz="4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13C5EBE-9CF5-4D57-B030-30BB95D05031}"/>
                </a:ext>
              </a:extLst>
            </p:cNvPr>
            <p:cNvSpPr txBox="1"/>
            <p:nvPr/>
          </p:nvSpPr>
          <p:spPr>
            <a:xfrm>
              <a:off x="839993" y="252798"/>
              <a:ext cx="19944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개발 목표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13398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roup 12"/>
          <p:cNvSpPr/>
          <p:nvPr>
            <p:custDataLst>
              <p:tags r:id="rId2"/>
            </p:custDataLst>
          </p:nvPr>
        </p:nvSpPr>
        <p:spPr>
          <a:xfrm>
            <a:off x="5902336" y="2649973"/>
            <a:ext cx="6289664" cy="1521251"/>
          </a:xfrm>
          <a:prstGeom prst="rect">
            <a:avLst/>
          </a:prstGeom>
          <a:solidFill>
            <a:srgbClr val="1F4E79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323982" rIns="899951" anchor="ctr"/>
          <a:lstStyle/>
          <a:p>
            <a:pPr>
              <a:lnSpc>
                <a:spcPct val="130000"/>
              </a:lnSpc>
              <a:defRPr/>
            </a:pPr>
            <a:endParaRPr lang="zh-CN" altLang="en-US" sz="1399" kern="0" dirty="0">
              <a:solidFill>
                <a:prstClr val="black">
                  <a:lumMod val="50000"/>
                  <a:lumOff val="50000"/>
                </a:prstClr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2" name="Group 1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3318107" y="3087629"/>
            <a:ext cx="846386" cy="758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9pPr>
          </a:lstStyle>
          <a:p>
            <a:r>
              <a:rPr lang="en-US" altLang="zh-CN" sz="2275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MENU</a:t>
            </a:r>
            <a:endParaRPr lang="zh-CN" altLang="en-US" sz="2275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  <a:p>
            <a:pPr eaLnBrk="1" hangingPunct="1"/>
            <a:r>
              <a:rPr lang="en-US" altLang="zh-CN" sz="2655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PART</a:t>
            </a:r>
            <a:endParaRPr lang="zh-CN" altLang="en-US" sz="2655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53" name="Group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4336805" y="2663310"/>
            <a:ext cx="1436291" cy="1477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F0502020204030204" pitchFamily="34" charset="0"/>
                <a:ea typeface="맑은 고딕" panose="02010600030101010101" pitchFamily="2" charset="-122"/>
              </a:defRPr>
            </a:lvl9pPr>
          </a:lstStyle>
          <a:p>
            <a:pPr eaLnBrk="1" hangingPunct="1"/>
            <a:r>
              <a:rPr lang="en-US" altLang="zh-CN" sz="9599" dirty="0">
                <a:solidFill>
                  <a:srgbClr val="1F4E79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02</a:t>
            </a:r>
            <a:endParaRPr lang="zh-CN" altLang="en-US" sz="9599" dirty="0">
              <a:solidFill>
                <a:srgbClr val="1F4E79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标题 5"/>
          <p:cNvSpPr txBox="1">
            <a:spLocks/>
          </p:cNvSpPr>
          <p:nvPr>
            <p:custDataLst>
              <p:tags r:id="rId5"/>
            </p:custDataLst>
          </p:nvPr>
        </p:nvSpPr>
        <p:spPr>
          <a:xfrm>
            <a:off x="6287557" y="2921362"/>
            <a:ext cx="4037399" cy="640560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4000">
                <a:latin typeface="Arial"/>
                <a:ea typeface="Arial"/>
                <a:cs typeface="Arial"/>
              </a:defRPr>
            </a:lvl1pPr>
          </a:lstStyle>
          <a:p>
            <a:pPr algn="l">
              <a:defRPr/>
            </a:pPr>
            <a:r>
              <a:rPr lang="ko-KR" altLang="en-US" sz="45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개발 내용</a:t>
            </a:r>
            <a:endParaRPr lang="zh-CN" altLang="en-US" sz="4500" kern="0" dirty="0">
              <a:solidFill>
                <a:schemeClr val="bg1"/>
              </a:solidFill>
              <a:latin typeface="나눔바른고딕" panose="020B0600000101010101" charset="-127"/>
              <a:ea typeface="맑은 고딕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文本占位符 6"/>
          <p:cNvSpPr txBox="1">
            <a:spLocks/>
          </p:cNvSpPr>
          <p:nvPr>
            <p:custDataLst>
              <p:tags r:id="rId6"/>
            </p:custDataLst>
          </p:nvPr>
        </p:nvSpPr>
        <p:spPr>
          <a:xfrm>
            <a:off x="6287558" y="3616358"/>
            <a:ext cx="4037399" cy="802271"/>
          </a:xfrm>
          <a:prstGeom prst="rect">
            <a:avLst/>
          </a:prstGeom>
          <a:noFill/>
        </p:spPr>
        <p:txBody>
          <a:bodyPr wrap="square" lIns="0" tIns="0" rIns="0" bIns="0" anchor="t" anchorCtr="0">
            <a:sp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aseline="0">
                <a:solidFill>
                  <a:schemeClr val="bg1">
                    <a:lumMod val="50000"/>
                  </a:schemeClr>
                </a:solidFill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algn="l">
              <a:defRPr/>
            </a:pP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모델 학습</a:t>
            </a:r>
            <a:r>
              <a:rPr lang="en-US" altLang="ko-KR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 </a:t>
            </a:r>
            <a:r>
              <a:rPr lang="ko-KR" altLang="en-US" sz="2400" kern="0" dirty="0">
                <a:solidFill>
                  <a:schemeClr val="bg1"/>
                </a:solidFill>
                <a:latin typeface="나눔바른고딕" panose="020B0600000101010101" charset="-127"/>
                <a:ea typeface="나눔바른고딕" panose="020B0600000101010101" charset="-127"/>
                <a:sym typeface="Arial" panose="020B0604020202020204" pitchFamily="34" charset="0"/>
              </a:rPr>
              <a:t>및 안드로이드 앱 구축</a:t>
            </a: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  <a:p>
            <a:pPr algn="l">
              <a:defRPr/>
            </a:pPr>
            <a:endParaRPr lang="en-US" altLang="zh-CN" sz="2400" kern="0" dirty="0">
              <a:solidFill>
                <a:schemeClr val="bg1"/>
              </a:solidFill>
              <a:latin typeface="나눔바른고딕" panose="020B0600000101010101" charset="-127"/>
              <a:ea typeface="나눔바른고딕" panose="020B0600000101010101" charset="-127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98615873"/>
      </p:ext>
    </p:extLst>
  </p:cSld>
  <p:clrMapOvr>
    <a:masterClrMapping/>
  </p:clrMapOvr>
  <p:transition spd="slow" advTm="0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940904"/>
          </a:xfrm>
          <a:prstGeom prst="rect">
            <a:avLst/>
          </a:prstGeom>
          <a:solidFill>
            <a:srgbClr val="1F4E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4" name="직각 삼각형 3"/>
          <p:cNvSpPr/>
          <p:nvPr/>
        </p:nvSpPr>
        <p:spPr>
          <a:xfrm flipH="1">
            <a:off x="8898339" y="0"/>
            <a:ext cx="3293659" cy="940904"/>
          </a:xfrm>
          <a:prstGeom prst="rtTriangle">
            <a:avLst/>
          </a:prstGeom>
          <a:solidFill>
            <a:srgbClr val="EFEF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sp>
        <p:nvSpPr>
          <p:cNvPr id="3" name="직각 삼각형 2"/>
          <p:cNvSpPr/>
          <p:nvPr/>
        </p:nvSpPr>
        <p:spPr>
          <a:xfrm flipH="1">
            <a:off x="9735401" y="0"/>
            <a:ext cx="2456597" cy="940904"/>
          </a:xfrm>
          <a:prstGeom prst="rtTriangle">
            <a:avLst/>
          </a:prstGeom>
          <a:solidFill>
            <a:srgbClr val="3078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0000101010101" charset="-127"/>
              <a:ea typeface="나눔바른고딕" panose="020B0600000101010101" charset="-127"/>
            </a:endParaRPr>
          </a:p>
        </p:txBody>
      </p:sp>
      <p:pic>
        <p:nvPicPr>
          <p:cNvPr id="1028" name="Picture 4" descr="ê´ë ¨ ì´ë¯¸ì§">
            <a:extLst>
              <a:ext uri="{FF2B5EF4-FFF2-40B4-BE49-F238E27FC236}">
                <a16:creationId xmlns:a16="http://schemas.microsoft.com/office/drawing/2014/main" id="{9BD4C9F7-0A1B-410D-A540-3BAE853CF1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4239" y="1165379"/>
            <a:ext cx="6134100" cy="521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0E9EBBBE-68AB-4056-B7EC-CA11B2154FF8}"/>
              </a:ext>
            </a:extLst>
          </p:cNvPr>
          <p:cNvGrpSpPr/>
          <p:nvPr/>
        </p:nvGrpSpPr>
        <p:grpSpPr>
          <a:xfrm>
            <a:off x="404099" y="83182"/>
            <a:ext cx="2775378" cy="769441"/>
            <a:chOff x="413335" y="191242"/>
            <a:chExt cx="2775378" cy="76944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5AC74B-B61B-40A1-9159-B69E05CD3B38}"/>
                </a:ext>
              </a:extLst>
            </p:cNvPr>
            <p:cNvSpPr txBox="1"/>
            <p:nvPr/>
          </p:nvSpPr>
          <p:spPr>
            <a:xfrm>
              <a:off x="413335" y="191242"/>
              <a:ext cx="513282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en-US" altLang="ko-KR" sz="4400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#</a:t>
              </a:r>
              <a:endParaRPr lang="ko-KR" altLang="en-US" sz="4400" dirty="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621CD99-E881-4A92-85DE-7FD0B5416E2F}"/>
                </a:ext>
              </a:extLst>
            </p:cNvPr>
            <p:cNvSpPr txBox="1"/>
            <p:nvPr/>
          </p:nvSpPr>
          <p:spPr>
            <a:xfrm>
              <a:off x="839993" y="252798"/>
              <a:ext cx="23487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>
                <a:defRPr sz="3600">
                  <a:ln>
                    <a:solidFill>
                      <a:schemeClr val="bg1">
                        <a:alpha val="55000"/>
                      </a:schemeClr>
                    </a:solidFill>
                  </a:ln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</a:defRPr>
              </a:lvl1pPr>
            </a:lstStyle>
            <a:p>
              <a:r>
                <a: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데이터 수집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81630827"/>
      </p:ext>
    </p:extLst>
  </p:cSld>
  <p:clrMapOvr>
    <a:masterClrMapping/>
  </p:clrMapOvr>
  <p:transition spd="slow">
    <p:cover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Group 1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Group 1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Group 1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Group 1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Group 1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Group 14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Group 13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Group 1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Group 13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Group 14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标题 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43"/>
  <p:tag name="MH_LIBRARY" val="GRAPHIC"/>
  <p:tag name="MH_ORDER" val="文本占位符 6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4303"/>
  <p:tag name="MH_LIBRARY" val="GRAPHIC"/>
  <p:tag name="MH_ORDER" val="Rectangle 12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1212</Words>
  <Application>Microsoft Office PowerPoint</Application>
  <PresentationFormat>와이드스크린</PresentationFormat>
  <Paragraphs>572</Paragraphs>
  <Slides>29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3" baseType="lpstr">
      <vt:lpstr>맑은 고딕</vt:lpstr>
      <vt:lpstr>나눔바른고딕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/>
  <cp:lastModifiedBy/>
  <cp:revision>19</cp:revision>
  <dcterms:created xsi:type="dcterms:W3CDTF">2016-09-05T09:06:27Z</dcterms:created>
  <dcterms:modified xsi:type="dcterms:W3CDTF">2019-08-19T09:00:53Z</dcterms:modified>
</cp:coreProperties>
</file>

<file path=docProps/thumbnail.jpeg>
</file>